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media/image5.jpg" ContentType="image/png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4" r:id="rId4"/>
    <p:sldId id="258" r:id="rId5"/>
    <p:sldId id="263" r:id="rId6"/>
    <p:sldId id="262" r:id="rId7"/>
    <p:sldId id="261" r:id="rId8"/>
    <p:sldId id="260" r:id="rId9"/>
    <p:sldId id="259" r:id="rId10"/>
    <p:sldId id="265" r:id="rId11"/>
    <p:sldId id="267" r:id="rId12"/>
    <p:sldId id="266" r:id="rId13"/>
    <p:sldId id="269" r:id="rId14"/>
    <p:sldId id="268" r:id="rId15"/>
    <p:sldId id="270" r:id="rId16"/>
    <p:sldId id="271" r:id="rId17"/>
    <p:sldId id="272" r:id="rId18"/>
    <p:sldId id="273" r:id="rId19"/>
    <p:sldId id="274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73" autoAdjust="0"/>
    <p:restoredTop sz="94686" autoAdjust="0"/>
  </p:normalViewPr>
  <p:slideViewPr>
    <p:cSldViewPr>
      <p:cViewPr>
        <p:scale>
          <a:sx n="50" d="100"/>
          <a:sy n="50" d="100"/>
        </p:scale>
        <p:origin x="1014" y="4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BdC-5NFNR8E" TargetMode="External"/><Relationship Id="rId5" Type="http://schemas.openxmlformats.org/officeDocument/2006/relationships/hyperlink" Target="http://www.youtube.com/watch?v=Og-wfmaJrP0" TargetMode="External"/><Relationship Id="rId4" Type="http://schemas.openxmlformats.org/officeDocument/2006/relationships/image" Target="../media/image1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gif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24200" y="5562600"/>
            <a:ext cx="6629400" cy="1905000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 smtClean="0"/>
              <a:t>Food Management:</a:t>
            </a:r>
          </a:p>
          <a:p>
            <a:pPr marL="0" indent="0" algn="ctr">
              <a:buNone/>
            </a:pPr>
            <a:r>
              <a:rPr lang="en-US" sz="2400" dirty="0" smtClean="0"/>
              <a:t>Grocery Shopping &amp; Food Preparation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Objectives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en-US" sz="3000" dirty="0" smtClean="0"/>
              <a:t>Participants will:</a:t>
            </a:r>
          </a:p>
          <a:p>
            <a:r>
              <a:rPr lang="en-US" sz="3000" dirty="0"/>
              <a:t>A</a:t>
            </a:r>
            <a:r>
              <a:rPr lang="en-US" sz="3000" dirty="0" smtClean="0"/>
              <a:t>ssess their current knowledge of grocery shopping and food </a:t>
            </a:r>
            <a:r>
              <a:rPr lang="en-US" sz="3000" dirty="0" smtClean="0"/>
              <a:t>management.</a:t>
            </a:r>
            <a:endParaRPr lang="en-US" sz="3000" dirty="0" smtClean="0"/>
          </a:p>
          <a:p>
            <a:r>
              <a:rPr lang="en-US" sz="3000" dirty="0" smtClean="0"/>
              <a:t>Learn how to effectively grocery shop within a budget. </a:t>
            </a:r>
          </a:p>
          <a:p>
            <a:r>
              <a:rPr lang="en-US" sz="3000" dirty="0" smtClean="0"/>
              <a:t>Discuss how to </a:t>
            </a:r>
            <a:r>
              <a:rPr lang="en-US" sz="3000" dirty="0" smtClean="0"/>
              <a:t>identify </a:t>
            </a:r>
            <a:r>
              <a:rPr lang="en-US" sz="3000" dirty="0" smtClean="0"/>
              <a:t>the appropriate way to store food.</a:t>
            </a:r>
          </a:p>
          <a:p>
            <a:r>
              <a:rPr lang="en-US" sz="3000" dirty="0" smtClean="0"/>
              <a:t>Prepare a simple meal by following a recipe. </a:t>
            </a:r>
            <a:endParaRPr lang="en-US" sz="3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609600"/>
            <a:ext cx="8229600" cy="4525963"/>
          </a:xfrm>
        </p:spPr>
        <p:txBody>
          <a:bodyPr/>
          <a:lstStyle/>
          <a:p>
            <a:pPr marL="0" indent="0" algn="ctr">
              <a:buNone/>
            </a:pPr>
            <a:r>
              <a:rPr lang="en-US" sz="4400" dirty="0" smtClean="0"/>
              <a:t>What Do I Know?</a:t>
            </a:r>
          </a:p>
          <a:p>
            <a:pPr marL="0" indent="0" algn="ctr">
              <a:buNone/>
            </a:pPr>
            <a:r>
              <a:rPr lang="en-US" sz="4400" dirty="0" smtClean="0"/>
              <a:t>What Do I Need to Learn?</a:t>
            </a:r>
            <a:endParaRPr lang="en-US" sz="44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71800" y="2011017"/>
            <a:ext cx="3048000" cy="44659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4400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Nutrition Facts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00200"/>
            <a:ext cx="8229600" cy="4525963"/>
          </a:xfrm>
        </p:spPr>
        <p:txBody>
          <a:bodyPr/>
          <a:lstStyle/>
          <a:p>
            <a:r>
              <a:rPr lang="en-US" dirty="0" smtClean="0"/>
              <a:t>Protein</a:t>
            </a:r>
          </a:p>
          <a:p>
            <a:r>
              <a:rPr lang="en-US" dirty="0" smtClean="0"/>
              <a:t>Fats</a:t>
            </a:r>
          </a:p>
          <a:p>
            <a:r>
              <a:rPr lang="en-US" dirty="0" smtClean="0"/>
              <a:t>Carbohydrates</a:t>
            </a:r>
          </a:p>
          <a:p>
            <a:r>
              <a:rPr lang="en-US" dirty="0" smtClean="0"/>
              <a:t>Minerals</a:t>
            </a:r>
          </a:p>
          <a:p>
            <a:r>
              <a:rPr lang="en-US" dirty="0" smtClean="0"/>
              <a:t>Vitamins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3400" y="1417638"/>
            <a:ext cx="3667530" cy="358335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Grocery Budget</a:t>
            </a:r>
            <a:endParaRPr lang="en-US" dirty="0"/>
          </a:p>
        </p:txBody>
      </p:sp>
      <p:sp>
        <p:nvSpPr>
          <p:cNvPr id="10" name="Content Placeholder 9"/>
          <p:cNvSpPr>
            <a:spLocks noGrp="1"/>
          </p:cNvSpPr>
          <p:nvPr>
            <p:ph idx="1"/>
          </p:nvPr>
        </p:nvSpPr>
        <p:spPr>
          <a:xfrm>
            <a:off x="468086" y="1143000"/>
            <a:ext cx="8229600" cy="4525963"/>
          </a:xfrm>
        </p:spPr>
        <p:txBody>
          <a:bodyPr/>
          <a:lstStyle/>
          <a:p>
            <a:r>
              <a:rPr lang="en-US" sz="3000" dirty="0" smtClean="0"/>
              <a:t>Set a grocery budget and stick to it</a:t>
            </a:r>
          </a:p>
          <a:p>
            <a:r>
              <a:rPr lang="en-US" sz="3000" dirty="0" smtClean="0"/>
              <a:t>Average weekly food budget:</a:t>
            </a:r>
            <a:endParaRPr lang="en-US" sz="3000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39175468"/>
              </p:ext>
            </p:extLst>
          </p:nvPr>
        </p:nvGraphicFramePr>
        <p:xfrm>
          <a:off x="457200" y="2438400"/>
          <a:ext cx="6603768" cy="37579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50942"/>
                <a:gridCol w="1650942"/>
                <a:gridCol w="1650942"/>
                <a:gridCol w="1650942"/>
              </a:tblGrid>
              <a:tr h="657047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FFFFFF"/>
                          </a:solidFill>
                        </a:rPr>
                        <a:t>Low-Cost</a:t>
                      </a:r>
                      <a:endParaRPr lang="en-US" dirty="0">
                        <a:solidFill>
                          <a:srgbClr val="FFFF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FFFFFF"/>
                          </a:solidFill>
                        </a:rPr>
                        <a:t>Moderate-Cost</a:t>
                      </a:r>
                      <a:endParaRPr lang="en-US" dirty="0">
                        <a:solidFill>
                          <a:srgbClr val="FFFF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FFFFFF"/>
                          </a:solidFill>
                        </a:rPr>
                        <a:t>High-Cost</a:t>
                      </a:r>
                      <a:endParaRPr lang="en-US" dirty="0">
                        <a:solidFill>
                          <a:srgbClr val="FFFFFF"/>
                        </a:solidFill>
                      </a:endParaRPr>
                    </a:p>
                  </a:txBody>
                  <a:tcPr/>
                </a:tc>
              </a:tr>
              <a:tr h="861257">
                <a:tc>
                  <a:txBody>
                    <a:bodyPr/>
                    <a:lstStyle/>
                    <a:p>
                      <a:r>
                        <a:rPr lang="en-US" dirty="0" smtClean="0"/>
                        <a:t>Female</a:t>
                      </a:r>
                    </a:p>
                    <a:p>
                      <a:r>
                        <a:rPr lang="en-US" dirty="0" smtClean="0"/>
                        <a:t>Ages 14-18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$42.90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$52.00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$63.80</a:t>
                      </a:r>
                      <a:endParaRPr lang="en-US" dirty="0"/>
                    </a:p>
                  </a:txBody>
                  <a:tcPr/>
                </a:tc>
              </a:tr>
              <a:tr h="728819">
                <a:tc>
                  <a:txBody>
                    <a:bodyPr/>
                    <a:lstStyle/>
                    <a:p>
                      <a:r>
                        <a:rPr lang="en-US" dirty="0" smtClean="0"/>
                        <a:t>Female</a:t>
                      </a:r>
                    </a:p>
                    <a:p>
                      <a:r>
                        <a:rPr lang="en-US" dirty="0" smtClean="0"/>
                        <a:t>Ages 19-50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$43.40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$53.50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$68.60</a:t>
                      </a:r>
                      <a:endParaRPr lang="en-US" dirty="0"/>
                    </a:p>
                  </a:txBody>
                  <a:tcPr/>
                </a:tc>
              </a:tr>
              <a:tr h="728819">
                <a:tc>
                  <a:txBody>
                    <a:bodyPr/>
                    <a:lstStyle/>
                    <a:p>
                      <a:r>
                        <a:rPr lang="en-US" dirty="0" smtClean="0"/>
                        <a:t>Male</a:t>
                      </a:r>
                    </a:p>
                    <a:p>
                      <a:r>
                        <a:rPr lang="en-US" dirty="0" smtClean="0"/>
                        <a:t>Ages 14-18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$50.08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$63.70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$72.70</a:t>
                      </a:r>
                      <a:endParaRPr lang="en-US" dirty="0"/>
                    </a:p>
                  </a:txBody>
                  <a:tcPr/>
                </a:tc>
              </a:tr>
              <a:tr h="728819">
                <a:tc>
                  <a:txBody>
                    <a:bodyPr/>
                    <a:lstStyle/>
                    <a:p>
                      <a:r>
                        <a:rPr lang="en-US" dirty="0" smtClean="0"/>
                        <a:t>Male</a:t>
                      </a:r>
                    </a:p>
                    <a:p>
                      <a:r>
                        <a:rPr lang="en-US" dirty="0" smtClean="0"/>
                        <a:t>Ages 19-50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$50.00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$62.70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$76.80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48259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Grocery Shopping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Plan your menu for the </a:t>
            </a:r>
            <a:r>
              <a:rPr lang="en-US" dirty="0" smtClean="0"/>
              <a:t>week.</a:t>
            </a:r>
            <a:endParaRPr lang="en-US" dirty="0" smtClean="0"/>
          </a:p>
          <a:p>
            <a:r>
              <a:rPr lang="en-US" dirty="0" smtClean="0"/>
              <a:t>Check your pantry for the food items you will need for the </a:t>
            </a:r>
            <a:r>
              <a:rPr lang="en-US" dirty="0" smtClean="0"/>
              <a:t>week.</a:t>
            </a:r>
            <a:endParaRPr lang="en-US" dirty="0" smtClean="0"/>
          </a:p>
          <a:p>
            <a:r>
              <a:rPr lang="en-US" dirty="0" smtClean="0"/>
              <a:t>Check the newspaper/store flyers for </a:t>
            </a:r>
            <a:r>
              <a:rPr lang="en-US" dirty="0" smtClean="0"/>
              <a:t>sales. </a:t>
            </a:r>
            <a:endParaRPr lang="en-US" dirty="0" smtClean="0"/>
          </a:p>
          <a:p>
            <a:r>
              <a:rPr lang="en-US" dirty="0" smtClean="0"/>
              <a:t>Make a shopping list and buy only what is on your list. 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2170" y="4724399"/>
            <a:ext cx="1919829" cy="158432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4400" y="4560116"/>
            <a:ext cx="2185654" cy="1770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6751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Stretching Your Grocery Budget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49730"/>
            <a:ext cx="9144000" cy="3303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3671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Tips for Saving Money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Check out the items marked “For Quick Sale” or “Close Out</a:t>
            </a:r>
            <a:r>
              <a:rPr lang="en-US" dirty="0" smtClean="0"/>
              <a:t>”.</a:t>
            </a:r>
            <a:endParaRPr lang="en-US" dirty="0" smtClean="0"/>
          </a:p>
          <a:p>
            <a:r>
              <a:rPr lang="en-US" dirty="0" smtClean="0"/>
              <a:t>Compare the unit prices of different brands and sizes to determine what is the best bang for your </a:t>
            </a:r>
            <a:r>
              <a:rPr lang="en-US" dirty="0" smtClean="0"/>
              <a:t>buck.</a:t>
            </a:r>
            <a:endParaRPr lang="en-US" dirty="0" smtClean="0"/>
          </a:p>
          <a:p>
            <a:r>
              <a:rPr lang="en-US" dirty="0" smtClean="0"/>
              <a:t>You don’t have to purchase name brand </a:t>
            </a:r>
            <a:r>
              <a:rPr lang="en-US" dirty="0" smtClean="0"/>
              <a:t>items.</a:t>
            </a:r>
            <a:endParaRPr lang="en-US" dirty="0" smtClean="0"/>
          </a:p>
          <a:p>
            <a:r>
              <a:rPr lang="en-US" dirty="0" smtClean="0"/>
              <a:t>Look for </a:t>
            </a:r>
            <a:r>
              <a:rPr lang="en-US" dirty="0" smtClean="0"/>
              <a:t>coupons. </a:t>
            </a:r>
            <a:endParaRPr lang="en-US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5800" y="4937126"/>
            <a:ext cx="1634149" cy="1371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2487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Couponing</a:t>
            </a:r>
            <a:endParaRPr lang="en-US" dirty="0"/>
          </a:p>
        </p:txBody>
      </p:sp>
      <p:pic>
        <p:nvPicPr>
          <p:cNvPr id="4" name="BdC-5NFNR8E"/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1371600" y="1405348"/>
            <a:ext cx="6477000" cy="3643313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347929" y="5334000"/>
            <a:ext cx="444814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5"/>
              </a:rPr>
              <a:t>www.youtube.com/watch?v=Og-wfmaJrP0</a:t>
            </a:r>
            <a:r>
              <a:rPr lang="en-US" dirty="0" smtClean="0"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2195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Couponing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85068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Where can you find coupons?</a:t>
            </a:r>
            <a:endParaRPr lang="en-US" dirty="0"/>
          </a:p>
          <a:p>
            <a:r>
              <a:rPr lang="en-US" sz="2800" dirty="0" smtClean="0"/>
              <a:t>Sunday newspapers</a:t>
            </a:r>
          </a:p>
          <a:p>
            <a:r>
              <a:rPr lang="en-US" sz="2800" dirty="0" smtClean="0"/>
              <a:t>Printable </a:t>
            </a:r>
            <a:r>
              <a:rPr lang="en-US" sz="2800" dirty="0"/>
              <a:t>coupon </a:t>
            </a:r>
            <a:r>
              <a:rPr lang="en-US" sz="2800" dirty="0" smtClean="0"/>
              <a:t>websites</a:t>
            </a:r>
          </a:p>
          <a:p>
            <a:pPr lvl="1">
              <a:buFont typeface="Gill Sans MT" panose="020B0502020104020203" pitchFamily="34" charset="0"/>
              <a:buChar char="–"/>
            </a:pPr>
            <a:r>
              <a:rPr lang="en-US" sz="2400" dirty="0"/>
              <a:t>Coupons.com</a:t>
            </a:r>
          </a:p>
          <a:p>
            <a:pPr lvl="1">
              <a:buFont typeface="Gill Sans MT" panose="020B0502020104020203" pitchFamily="34" charset="0"/>
              <a:buChar char="–"/>
            </a:pPr>
            <a:r>
              <a:rPr lang="en-US" sz="2400" dirty="0"/>
              <a:t>Smartsource.com</a:t>
            </a:r>
          </a:p>
          <a:p>
            <a:pPr lvl="1">
              <a:buFont typeface="Gill Sans MT" panose="020B0502020104020203" pitchFamily="34" charset="0"/>
              <a:buChar char="–"/>
            </a:pPr>
            <a:r>
              <a:rPr lang="en-US" sz="2400" dirty="0" smtClean="0"/>
              <a:t>Redplum.com</a:t>
            </a:r>
          </a:p>
          <a:p>
            <a:r>
              <a:rPr lang="en-US" sz="2800" dirty="0" smtClean="0"/>
              <a:t>Mobile coupons or Apps</a:t>
            </a:r>
          </a:p>
          <a:p>
            <a:pPr lvl="1"/>
            <a:r>
              <a:rPr lang="en-US" sz="2400" dirty="0" err="1" smtClean="0"/>
              <a:t>RetailMeNot</a:t>
            </a:r>
            <a:endParaRPr lang="en-US" sz="2400" dirty="0" smtClean="0"/>
          </a:p>
          <a:p>
            <a:pPr lvl="1"/>
            <a:r>
              <a:rPr lang="en-US" sz="2400" dirty="0" smtClean="0"/>
              <a:t>Cartwheel</a:t>
            </a:r>
          </a:p>
          <a:p>
            <a:r>
              <a:rPr lang="en-US" sz="2800" dirty="0" smtClean="0"/>
              <a:t>Coupons inside products</a:t>
            </a:r>
          </a:p>
        </p:txBody>
      </p:sp>
      <p:pic>
        <p:nvPicPr>
          <p:cNvPr id="2050" name="Picture 2" descr="http://www.clipartbest.com/cliparts/pc5/oyE/pc5oyEBji.jpe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7301" y="2057400"/>
            <a:ext cx="3099499" cy="2781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02653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Tips for Using Coupons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525963"/>
          </a:xfrm>
        </p:spPr>
        <p:txBody>
          <a:bodyPr/>
          <a:lstStyle/>
          <a:p>
            <a:pPr>
              <a:lnSpc>
                <a:spcPct val="114000"/>
              </a:lnSpc>
              <a:spcBef>
                <a:spcPts val="0"/>
              </a:spcBef>
            </a:pPr>
            <a:r>
              <a:rPr lang="en-US" dirty="0" smtClean="0"/>
              <a:t>Try to match your coupons with weekly store sales to save the most money</a:t>
            </a:r>
          </a:p>
          <a:p>
            <a:pPr>
              <a:lnSpc>
                <a:spcPct val="114000"/>
              </a:lnSpc>
              <a:spcBef>
                <a:spcPts val="0"/>
              </a:spcBef>
            </a:pPr>
            <a:r>
              <a:rPr lang="en-US" dirty="0" smtClean="0"/>
              <a:t>Always check the price </a:t>
            </a:r>
            <a:endParaRPr lang="en-US" dirty="0" smtClean="0"/>
          </a:p>
          <a:p>
            <a:pPr marL="0" indent="0">
              <a:lnSpc>
                <a:spcPct val="114000"/>
              </a:lnSpc>
              <a:spcBef>
                <a:spcPts val="0"/>
              </a:spcBef>
              <a:buNone/>
            </a:pPr>
            <a:r>
              <a:rPr lang="en-US" dirty="0"/>
              <a:t> </a:t>
            </a:r>
            <a:r>
              <a:rPr lang="en-US" dirty="0" smtClean="0"/>
              <a:t>  </a:t>
            </a:r>
            <a:r>
              <a:rPr lang="en-US" dirty="0" smtClean="0"/>
              <a:t>of </a:t>
            </a:r>
            <a:r>
              <a:rPr lang="en-US" dirty="0" smtClean="0"/>
              <a:t>store brand products</a:t>
            </a:r>
          </a:p>
          <a:p>
            <a:pPr>
              <a:lnSpc>
                <a:spcPct val="114000"/>
              </a:lnSpc>
              <a:spcBef>
                <a:spcPts val="0"/>
              </a:spcBef>
            </a:pPr>
            <a:r>
              <a:rPr lang="en-US" dirty="0" smtClean="0"/>
              <a:t>Learn your grocery </a:t>
            </a:r>
            <a:r>
              <a:rPr lang="en-US" dirty="0" smtClean="0"/>
              <a:t>store’s</a:t>
            </a:r>
          </a:p>
          <a:p>
            <a:pPr marL="0" indent="0">
              <a:lnSpc>
                <a:spcPct val="114000"/>
              </a:lnSpc>
              <a:spcBef>
                <a:spcPts val="0"/>
              </a:spcBef>
              <a:buNone/>
            </a:pPr>
            <a:r>
              <a:rPr lang="en-US" dirty="0"/>
              <a:t> </a:t>
            </a:r>
            <a:r>
              <a:rPr lang="en-US" dirty="0" smtClean="0"/>
              <a:t>  </a:t>
            </a:r>
            <a:r>
              <a:rPr lang="en-US" dirty="0" smtClean="0"/>
              <a:t>coupon </a:t>
            </a:r>
            <a:r>
              <a:rPr lang="en-US" dirty="0" smtClean="0"/>
              <a:t>policy</a:t>
            </a:r>
          </a:p>
          <a:p>
            <a:pPr>
              <a:lnSpc>
                <a:spcPct val="114000"/>
              </a:lnSpc>
              <a:spcBef>
                <a:spcPts val="0"/>
              </a:spcBef>
            </a:pPr>
            <a:r>
              <a:rPr lang="en-US" dirty="0" smtClean="0"/>
              <a:t>Check coupon expiration dates </a:t>
            </a:r>
          </a:p>
          <a:p>
            <a:pPr>
              <a:lnSpc>
                <a:spcPct val="114000"/>
              </a:lnSpc>
              <a:spcBef>
                <a:spcPts val="0"/>
              </a:spcBef>
            </a:pPr>
            <a:r>
              <a:rPr lang="en-US" dirty="0" smtClean="0"/>
              <a:t>Don’t purchase </a:t>
            </a:r>
            <a:r>
              <a:rPr lang="en-US" dirty="0" smtClean="0"/>
              <a:t>items </a:t>
            </a:r>
            <a:r>
              <a:rPr lang="en-US" dirty="0" smtClean="0"/>
              <a:t>you do not need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21" t="7861"/>
          <a:stretch/>
        </p:blipFill>
        <p:spPr>
          <a:xfrm>
            <a:off x="5562600" y="2453481"/>
            <a:ext cx="3276600" cy="21600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0145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 a Smart Shopper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406" y="1143000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When grocery shopping, check expiration dates for freshness. </a:t>
            </a:r>
          </a:p>
          <a:p>
            <a:r>
              <a:rPr lang="en-US" dirty="0" smtClean="0"/>
              <a:t>“Sell by”</a:t>
            </a:r>
          </a:p>
          <a:p>
            <a:r>
              <a:rPr lang="en-US" dirty="0" smtClean="0"/>
              <a:t>“Best if used by”</a:t>
            </a:r>
          </a:p>
          <a:p>
            <a:r>
              <a:rPr lang="en-US" dirty="0" smtClean="0"/>
              <a:t>“Use by”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2124213"/>
            <a:ext cx="4114800" cy="257622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4178097"/>
            <a:ext cx="3030794" cy="2053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1792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Storing Food Properly 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6250" y="1199242"/>
            <a:ext cx="2343150" cy="427695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2793" y="1417638"/>
            <a:ext cx="3714242" cy="3869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4395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Kitchen Safety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143000"/>
            <a:ext cx="7924800" cy="4525963"/>
          </a:xfrm>
        </p:spPr>
        <p:txBody>
          <a:bodyPr/>
          <a:lstStyle/>
          <a:p>
            <a:r>
              <a:rPr lang="en-US" dirty="0" smtClean="0"/>
              <a:t>Keep electrical appliances away from water to avoid shocks. Stay away from electrical sockets, especially if your hands are wet.</a:t>
            </a:r>
          </a:p>
          <a:p>
            <a:r>
              <a:rPr lang="en-US" dirty="0" smtClean="0"/>
              <a:t>If you burn yourself, hold the burned area under cool running water. Seek medical attention for severe burns.</a:t>
            </a:r>
          </a:p>
          <a:p>
            <a:r>
              <a:rPr lang="en-US" dirty="0" smtClean="0"/>
              <a:t>Check that the oven and other cooking appliances are turned off before you leave the kitchen.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7428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Kitchen Safety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525963"/>
          </a:xfrm>
        </p:spPr>
        <p:txBody>
          <a:bodyPr/>
          <a:lstStyle/>
          <a:p>
            <a:r>
              <a:rPr lang="en-US" dirty="0" smtClean="0"/>
              <a:t>Do not put knives or other sharp objects into a sink full of water.</a:t>
            </a:r>
          </a:p>
          <a:p>
            <a:r>
              <a:rPr lang="en-US" dirty="0" smtClean="0"/>
              <a:t>Watch out for sharp knives. Cut in a motion that points away from your body. </a:t>
            </a:r>
            <a:endParaRPr lang="en-US" dirty="0"/>
          </a:p>
          <a:p>
            <a:r>
              <a:rPr lang="en-US" dirty="0" smtClean="0"/>
              <a:t>Never put water on a cooking fire—it could make the fire bigger. </a:t>
            </a:r>
          </a:p>
          <a:p>
            <a:r>
              <a:rPr lang="en-US" dirty="0" smtClean="0"/>
              <a:t>Do not put cooked food on a unwashed plate or cutting board that held raw food.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346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Kitchen Safety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75343" y="1295400"/>
            <a:ext cx="8229600" cy="4525963"/>
          </a:xfrm>
        </p:spPr>
        <p:txBody>
          <a:bodyPr/>
          <a:lstStyle/>
          <a:p>
            <a:r>
              <a:rPr lang="en-US" dirty="0" smtClean="0"/>
              <a:t>Never add water to a pan that has hot oil in it. </a:t>
            </a:r>
          </a:p>
          <a:p>
            <a:r>
              <a:rPr lang="en-US" dirty="0" smtClean="0"/>
              <a:t>Always turn pot handles in towards the back of the range top.</a:t>
            </a:r>
          </a:p>
          <a:p>
            <a:r>
              <a:rPr lang="en-US" dirty="0" smtClean="0"/>
              <a:t>Keep paper towels, dish towels, and pot holders away fro the range top so they do not catch on fire. 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0" y="4343400"/>
            <a:ext cx="2514600" cy="1819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0424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Kitchen Hazards Do You See in </a:t>
            </a:r>
            <a:r>
              <a:rPr lang="en-US" dirty="0"/>
              <a:t>T</a:t>
            </a:r>
            <a:r>
              <a:rPr lang="en-US" dirty="0" smtClean="0"/>
              <a:t>his Picture?</a:t>
            </a:r>
            <a:endParaRPr lang="en-US" dirty="0"/>
          </a:p>
        </p:txBody>
      </p:sp>
      <p:pic>
        <p:nvPicPr>
          <p:cNvPr id="4" name="Content Placeholder 3" descr="fire_and_safety_kitchen.gif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762000" y="1920527"/>
            <a:ext cx="6477084" cy="4480273"/>
          </a:xfrm>
        </p:spPr>
      </p:pic>
    </p:spTree>
    <p:extLst>
      <p:ext uri="{BB962C8B-B14F-4D97-AF65-F5344CB8AC3E}">
        <p14:creationId xmlns:p14="http://schemas.microsoft.com/office/powerpoint/2010/main" val="3237222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hulshofschmidt.files.wordpress.com/2012/01/chopped-carousel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524000"/>
            <a:ext cx="5867400" cy="4400550"/>
          </a:xfrm>
          <a:prstGeom prst="rect">
            <a:avLst/>
          </a:prstGeom>
          <a:noFill/>
        </p:spPr>
      </p:pic>
      <p:sp>
        <p:nvSpPr>
          <p:cNvPr id="3" name="Rectangle 2"/>
          <p:cNvSpPr/>
          <p:nvPr/>
        </p:nvSpPr>
        <p:spPr>
          <a:xfrm>
            <a:off x="933450" y="228600"/>
            <a:ext cx="7388561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800" dirty="0" smtClean="0"/>
              <a:t>Chopped Cooking Challenge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3243243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95400"/>
            <a:ext cx="8229600" cy="1143000"/>
          </a:xfrm>
        </p:spPr>
        <p:txBody>
          <a:bodyPr/>
          <a:lstStyle/>
          <a:p>
            <a:r>
              <a:rPr lang="en-US" sz="7200" dirty="0" smtClean="0"/>
              <a:t>Questions?</a:t>
            </a:r>
            <a:endParaRPr lang="en-US" sz="72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9950" y="3048000"/>
            <a:ext cx="2324100" cy="2324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5148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PT_superhero template_2014">
  <a:themeElements>
    <a:clrScheme name="Custom 1">
      <a:dk1>
        <a:srgbClr val="6B8F00"/>
      </a:dk1>
      <a:lt1>
        <a:srgbClr val="6B8F00"/>
      </a:lt1>
      <a:dk2>
        <a:srgbClr val="85248F"/>
      </a:dk2>
      <a:lt2>
        <a:srgbClr val="85248F"/>
      </a:lt2>
      <a:accent1>
        <a:srgbClr val="D97300"/>
      </a:accent1>
      <a:accent2>
        <a:srgbClr val="9E2629"/>
      </a:accent2>
      <a:accent3>
        <a:srgbClr val="6B8F00"/>
      </a:accent3>
      <a:accent4>
        <a:srgbClr val="85248F"/>
      </a:accent4>
      <a:accent5>
        <a:srgbClr val="7878B0"/>
      </a:accent5>
      <a:accent6>
        <a:srgbClr val="D97300"/>
      </a:accent6>
      <a:hlink>
        <a:srgbClr val="0000FF"/>
      </a:hlink>
      <a:folHlink>
        <a:srgbClr val="800080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PPT_superhero template_2014 (2)</Template>
  <TotalTime>890</TotalTime>
  <Words>520</Words>
  <Application>Microsoft Office PowerPoint</Application>
  <PresentationFormat>On-screen Show (4:3)</PresentationFormat>
  <Paragraphs>96</Paragraphs>
  <Slides>19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5" baseType="lpstr">
      <vt:lpstr>Arial</vt:lpstr>
      <vt:lpstr>Calibri</vt:lpstr>
      <vt:lpstr>Cambria</vt:lpstr>
      <vt:lpstr>Gill Sans MT</vt:lpstr>
      <vt:lpstr>Times New Roman</vt:lpstr>
      <vt:lpstr>PPT_superhero template_2014</vt:lpstr>
      <vt:lpstr>PowerPoint Presentation</vt:lpstr>
      <vt:lpstr>Objectives</vt:lpstr>
      <vt:lpstr>PowerPoint Presentation</vt:lpstr>
      <vt:lpstr>Nutrition Facts</vt:lpstr>
      <vt:lpstr>Grocery Budget</vt:lpstr>
      <vt:lpstr>Grocery Shopping</vt:lpstr>
      <vt:lpstr>Stretching Your Grocery Budget</vt:lpstr>
      <vt:lpstr>Tips for Saving Money</vt:lpstr>
      <vt:lpstr>Couponing</vt:lpstr>
      <vt:lpstr>Couponing</vt:lpstr>
      <vt:lpstr>Tips for Using Coupons</vt:lpstr>
      <vt:lpstr>Be a Smart Shopper</vt:lpstr>
      <vt:lpstr>Storing Food Properly </vt:lpstr>
      <vt:lpstr>Kitchen Safety</vt:lpstr>
      <vt:lpstr>Kitchen Safety</vt:lpstr>
      <vt:lpstr>Kitchen Safety</vt:lpstr>
      <vt:lpstr>What Kitchen Hazards Do You See in This Picture?</vt:lpstr>
      <vt:lpstr>PowerPoint Presentation</vt:lpstr>
      <vt:lpstr>Questions?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Paul Evans</dc:creator>
  <cp:lastModifiedBy>Talia Brown</cp:lastModifiedBy>
  <cp:revision>32</cp:revision>
  <dcterms:created xsi:type="dcterms:W3CDTF">2015-11-23T23:23:01Z</dcterms:created>
  <dcterms:modified xsi:type="dcterms:W3CDTF">2015-12-31T17:05:29Z</dcterms:modified>
  <cp:contentStatus>Final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MarkAsFinal">
    <vt:bool>true</vt:bool>
  </property>
</Properties>
</file>