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9" r:id="rId6"/>
    <p:sldId id="318" r:id="rId7"/>
    <p:sldId id="319" r:id="rId8"/>
    <p:sldId id="262" r:id="rId9"/>
    <p:sldId id="264" r:id="rId10"/>
    <p:sldId id="320" r:id="rId11"/>
    <p:sldId id="267" r:id="rId12"/>
    <p:sldId id="268" r:id="rId13"/>
    <p:sldId id="274" r:id="rId14"/>
    <p:sldId id="273" r:id="rId15"/>
    <p:sldId id="272" r:id="rId16"/>
    <p:sldId id="271" r:id="rId17"/>
    <p:sldId id="269" r:id="rId18"/>
    <p:sldId id="276" r:id="rId19"/>
    <p:sldId id="275" r:id="rId20"/>
    <p:sldId id="278" r:id="rId21"/>
    <p:sldId id="279" r:id="rId22"/>
    <p:sldId id="321" r:id="rId23"/>
    <p:sldId id="280" r:id="rId24"/>
    <p:sldId id="281" r:id="rId25"/>
    <p:sldId id="282" r:id="rId26"/>
    <p:sldId id="322" r:id="rId27"/>
    <p:sldId id="283" r:id="rId28"/>
    <p:sldId id="284" r:id="rId29"/>
    <p:sldId id="285" r:id="rId30"/>
    <p:sldId id="323" r:id="rId31"/>
    <p:sldId id="286" r:id="rId32"/>
    <p:sldId id="288" r:id="rId33"/>
    <p:sldId id="287" r:id="rId34"/>
    <p:sldId id="324" r:id="rId35"/>
    <p:sldId id="289" r:id="rId36"/>
    <p:sldId id="290" r:id="rId37"/>
    <p:sldId id="291" r:id="rId38"/>
    <p:sldId id="325" r:id="rId39"/>
    <p:sldId id="292" r:id="rId40"/>
    <p:sldId id="293" r:id="rId41"/>
    <p:sldId id="294" r:id="rId42"/>
    <p:sldId id="326" r:id="rId43"/>
    <p:sldId id="295" r:id="rId44"/>
    <p:sldId id="296" r:id="rId45"/>
    <p:sldId id="297" r:id="rId46"/>
    <p:sldId id="327" r:id="rId47"/>
    <p:sldId id="298" r:id="rId48"/>
    <p:sldId id="299" r:id="rId49"/>
    <p:sldId id="300" r:id="rId50"/>
    <p:sldId id="328" r:id="rId51"/>
    <p:sldId id="301" r:id="rId52"/>
    <p:sldId id="302" r:id="rId53"/>
    <p:sldId id="303" r:id="rId54"/>
    <p:sldId id="329" r:id="rId55"/>
    <p:sldId id="304" r:id="rId56"/>
    <p:sldId id="305" r:id="rId57"/>
    <p:sldId id="306" r:id="rId58"/>
    <p:sldId id="330" r:id="rId59"/>
    <p:sldId id="307" r:id="rId60"/>
    <p:sldId id="308" r:id="rId61"/>
    <p:sldId id="309" r:id="rId62"/>
    <p:sldId id="331" r:id="rId63"/>
    <p:sldId id="310" r:id="rId64"/>
    <p:sldId id="311" r:id="rId65"/>
    <p:sldId id="312" r:id="rId66"/>
    <p:sldId id="332" r:id="rId67"/>
    <p:sldId id="314" r:id="rId68"/>
    <p:sldId id="313" r:id="rId69"/>
    <p:sldId id="333" r:id="rId70"/>
    <p:sldId id="334" r:id="rId71"/>
    <p:sldId id="335" r:id="rId72"/>
    <p:sldId id="315" r:id="rId73"/>
    <p:sldId id="316"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12" autoAdjust="0"/>
    <p:restoredTop sz="94686" autoAdjust="0"/>
  </p:normalViewPr>
  <p:slideViewPr>
    <p:cSldViewPr>
      <p:cViewPr>
        <p:scale>
          <a:sx n="60" d="100"/>
          <a:sy n="60" d="100"/>
        </p:scale>
        <p:origin x="804"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Title 6"/>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themathelk@hotmail.com?subject=PowerPoint%20Games"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www.be-a-gameshow-host.wikispa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4876800"/>
            <a:ext cx="3962400" cy="3200400"/>
          </a:xfrm>
        </p:spPr>
        <p:txBody>
          <a:bodyPr/>
          <a:lstStyle/>
          <a:p>
            <a:pPr marL="0" indent="0" algn="ctr">
              <a:buNone/>
            </a:pPr>
            <a:r>
              <a:rPr lang="en-US" sz="4000" dirty="0" smtClean="0"/>
              <a:t>Can You Survive?</a:t>
            </a:r>
          </a:p>
          <a:p>
            <a:pPr marL="0" indent="0" algn="ctr">
              <a:buNone/>
            </a:pPr>
            <a:r>
              <a:rPr lang="en-US" dirty="0" smtClean="0"/>
              <a:t>Understanding Banking and Credit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0" indent="0">
              <a:buNone/>
            </a:pPr>
            <a:r>
              <a:rPr lang="en-US" dirty="0" smtClean="0"/>
              <a:t>During this workshop, youth will:</a:t>
            </a:r>
          </a:p>
          <a:p>
            <a:pPr lvl="1"/>
            <a:r>
              <a:rPr lang="en-US" dirty="0" smtClean="0"/>
              <a:t>Define credit</a:t>
            </a:r>
          </a:p>
          <a:p>
            <a:pPr lvl="1"/>
            <a:r>
              <a:rPr lang="en-US" dirty="0" smtClean="0"/>
              <a:t>Understand the difference between good and bad credit</a:t>
            </a:r>
          </a:p>
          <a:p>
            <a:pPr lvl="1"/>
            <a:r>
              <a:rPr lang="en-US" dirty="0" smtClean="0"/>
              <a:t>Correctly fill out a check, deposit slip, and check register</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638" y="4495800"/>
            <a:ext cx="2611762" cy="131909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1391" y="4302499"/>
            <a:ext cx="1577247" cy="2014247"/>
          </a:xfrm>
          <a:prstGeom prst="rect">
            <a:avLst/>
          </a:prstGeom>
        </p:spPr>
      </p:pic>
    </p:spTree>
    <p:extLst>
      <p:ext uri="{BB962C8B-B14F-4D97-AF65-F5344CB8AC3E}">
        <p14:creationId xmlns:p14="http://schemas.microsoft.com/office/powerpoint/2010/main" val="3119188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2410637"/>
            <a:ext cx="3889243" cy="4066363"/>
          </a:xfrm>
          <a:prstGeom prst="rect">
            <a:avLst/>
          </a:prstGeom>
        </p:spPr>
      </p:pic>
      <p:sp>
        <p:nvSpPr>
          <p:cNvPr id="2" name="Title 1"/>
          <p:cNvSpPr>
            <a:spLocks noGrp="1"/>
          </p:cNvSpPr>
          <p:nvPr>
            <p:ph type="title"/>
          </p:nvPr>
        </p:nvSpPr>
        <p:spPr/>
        <p:txBody>
          <a:bodyPr/>
          <a:lstStyle/>
          <a:p>
            <a:r>
              <a:rPr lang="en-US" dirty="0" smtClean="0"/>
              <a:t>Credit Basics</a:t>
            </a:r>
            <a:endParaRPr lang="en-US" dirty="0"/>
          </a:p>
        </p:txBody>
      </p:sp>
      <p:sp>
        <p:nvSpPr>
          <p:cNvPr id="3" name="Content Placeholder 2"/>
          <p:cNvSpPr>
            <a:spLocks noGrp="1"/>
          </p:cNvSpPr>
          <p:nvPr>
            <p:ph idx="1"/>
          </p:nvPr>
        </p:nvSpPr>
        <p:spPr>
          <a:xfrm>
            <a:off x="435077" y="1417638"/>
            <a:ext cx="8229600" cy="4525963"/>
          </a:xfrm>
        </p:spPr>
        <p:txBody>
          <a:bodyPr/>
          <a:lstStyle/>
          <a:p>
            <a:r>
              <a:rPr lang="en-US" dirty="0" smtClean="0"/>
              <a:t>Credit is the ability to borrow money</a:t>
            </a:r>
          </a:p>
          <a:p>
            <a:pPr lvl="1"/>
            <a:r>
              <a:rPr lang="en-US" dirty="0" smtClean="0"/>
              <a:t>Buy now, pay </a:t>
            </a:r>
            <a:r>
              <a:rPr lang="en-US" dirty="0" smtClean="0"/>
              <a:t>later</a:t>
            </a:r>
          </a:p>
          <a:p>
            <a:pPr marL="457200" lvl="1" indent="0">
              <a:buNone/>
            </a:pPr>
            <a:endParaRPr lang="en-US" dirty="0"/>
          </a:p>
          <a:p>
            <a:r>
              <a:rPr lang="en-US" dirty="0" smtClean="0"/>
              <a:t>Be aware of interest charges</a:t>
            </a:r>
          </a:p>
          <a:p>
            <a:pPr lvl="1"/>
            <a:r>
              <a:rPr lang="en-US" dirty="0" smtClean="0"/>
              <a:t>Depends on: </a:t>
            </a:r>
          </a:p>
          <a:p>
            <a:pPr lvl="2"/>
            <a:r>
              <a:rPr lang="en-US" dirty="0" smtClean="0"/>
              <a:t>Principal</a:t>
            </a:r>
          </a:p>
          <a:p>
            <a:pPr lvl="2"/>
            <a:r>
              <a:rPr lang="en-US" dirty="0" smtClean="0"/>
              <a:t>Term</a:t>
            </a:r>
          </a:p>
          <a:p>
            <a:pPr lvl="2"/>
            <a:r>
              <a:rPr lang="en-US" dirty="0" smtClean="0"/>
              <a:t>Interest Rate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230377" y="1143000"/>
            <a:ext cx="8913623" cy="5177021"/>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Interest Charges</a:t>
            </a:r>
            <a:endParaRPr lang="en-US" dirty="0"/>
          </a:p>
        </p:txBody>
      </p:sp>
    </p:spTree>
    <p:extLst>
      <p:ext uri="{BB962C8B-B14F-4D97-AF65-F5344CB8AC3E}">
        <p14:creationId xmlns:p14="http://schemas.microsoft.com/office/powerpoint/2010/main" val="3808058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Credit vs. Bad Credit</a:t>
            </a:r>
            <a:endParaRPr lang="en-US" dirty="0"/>
          </a:p>
        </p:txBody>
      </p:sp>
      <p:sp>
        <p:nvSpPr>
          <p:cNvPr id="11" name="Text Placeholder 10"/>
          <p:cNvSpPr>
            <a:spLocks noGrp="1"/>
          </p:cNvSpPr>
          <p:nvPr>
            <p:ph type="body" idx="1"/>
          </p:nvPr>
        </p:nvSpPr>
        <p:spPr>
          <a:xfrm>
            <a:off x="531812" y="1295400"/>
            <a:ext cx="4040188" cy="639762"/>
          </a:xfrm>
        </p:spPr>
        <p:txBody>
          <a:bodyPr/>
          <a:lstStyle/>
          <a:p>
            <a:pPr algn="ctr"/>
            <a:r>
              <a:rPr lang="en-US" dirty="0" smtClean="0"/>
              <a:t>Good Credit</a:t>
            </a:r>
            <a:endParaRPr lang="en-US" dirty="0"/>
          </a:p>
        </p:txBody>
      </p:sp>
      <p:sp>
        <p:nvSpPr>
          <p:cNvPr id="12" name="Content Placeholder 11"/>
          <p:cNvSpPr>
            <a:spLocks noGrp="1"/>
          </p:cNvSpPr>
          <p:nvPr>
            <p:ph sz="half" idx="2"/>
          </p:nvPr>
        </p:nvSpPr>
        <p:spPr>
          <a:xfrm>
            <a:off x="457200" y="1935162"/>
            <a:ext cx="4040188" cy="3951288"/>
          </a:xfrm>
        </p:spPr>
        <p:txBody>
          <a:bodyPr/>
          <a:lstStyle/>
          <a:p>
            <a:r>
              <a:rPr lang="en-US" sz="2800" dirty="0" smtClean="0"/>
              <a:t>Making payments on time</a:t>
            </a:r>
          </a:p>
          <a:p>
            <a:r>
              <a:rPr lang="en-US" sz="2800" dirty="0" smtClean="0"/>
              <a:t>Home purchases</a:t>
            </a:r>
          </a:p>
          <a:p>
            <a:r>
              <a:rPr lang="en-US" sz="2800" dirty="0" smtClean="0"/>
              <a:t>Equity (value) building purchases</a:t>
            </a:r>
            <a:endParaRPr lang="en-US" sz="2400" dirty="0" smtClean="0"/>
          </a:p>
        </p:txBody>
      </p:sp>
      <p:sp>
        <p:nvSpPr>
          <p:cNvPr id="13" name="Text Placeholder 12"/>
          <p:cNvSpPr>
            <a:spLocks noGrp="1"/>
          </p:cNvSpPr>
          <p:nvPr>
            <p:ph type="body" sz="quarter" idx="3"/>
          </p:nvPr>
        </p:nvSpPr>
        <p:spPr>
          <a:xfrm>
            <a:off x="4666796" y="1371600"/>
            <a:ext cx="4041775" cy="639762"/>
          </a:xfrm>
        </p:spPr>
        <p:txBody>
          <a:bodyPr/>
          <a:lstStyle/>
          <a:p>
            <a:pPr algn="ctr"/>
            <a:r>
              <a:rPr lang="en-US" dirty="0" smtClean="0"/>
              <a:t>Bad Credit</a:t>
            </a:r>
            <a:endParaRPr lang="en-US" dirty="0"/>
          </a:p>
        </p:txBody>
      </p:sp>
      <p:sp>
        <p:nvSpPr>
          <p:cNvPr id="14" name="Content Placeholder 13"/>
          <p:cNvSpPr>
            <a:spLocks noGrp="1"/>
          </p:cNvSpPr>
          <p:nvPr>
            <p:ph sz="quarter" idx="4"/>
          </p:nvPr>
        </p:nvSpPr>
        <p:spPr>
          <a:xfrm>
            <a:off x="4794249" y="2011362"/>
            <a:ext cx="4041775" cy="3951288"/>
          </a:xfrm>
        </p:spPr>
        <p:txBody>
          <a:bodyPr/>
          <a:lstStyle/>
          <a:p>
            <a:r>
              <a:rPr lang="en-US" sz="2800" dirty="0" smtClean="0"/>
              <a:t>Failure to pay on time or at all</a:t>
            </a:r>
          </a:p>
          <a:p>
            <a:r>
              <a:rPr lang="en-US" sz="2800" dirty="0" smtClean="0"/>
              <a:t>Harder to borrow in the future</a:t>
            </a:r>
          </a:p>
          <a:p>
            <a:r>
              <a:rPr lang="en-US" sz="2800" dirty="0" smtClean="0"/>
              <a:t>Loans that drain more than help</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4596871"/>
            <a:ext cx="2820194" cy="1880129"/>
          </a:xfrm>
          <a:prstGeom prst="rect">
            <a:avLst/>
          </a:prstGeom>
        </p:spPr>
      </p:pic>
      <p:sp>
        <p:nvSpPr>
          <p:cNvPr id="5" name="Rectangle 4"/>
          <p:cNvSpPr/>
          <p:nvPr/>
        </p:nvSpPr>
        <p:spPr>
          <a:xfrm>
            <a:off x="8638411" y="4953000"/>
            <a:ext cx="505589" cy="152717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6562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credit important?</a:t>
            </a:r>
            <a:endParaRPr lang="en-US" dirty="0"/>
          </a:p>
        </p:txBody>
      </p:sp>
      <p:sp>
        <p:nvSpPr>
          <p:cNvPr id="12" name="Content Placeholder 11"/>
          <p:cNvSpPr>
            <a:spLocks noGrp="1"/>
          </p:cNvSpPr>
          <p:nvPr>
            <p:ph sz="half" idx="2"/>
          </p:nvPr>
        </p:nvSpPr>
        <p:spPr>
          <a:xfrm>
            <a:off x="571500" y="1209675"/>
            <a:ext cx="7581900" cy="3590925"/>
          </a:xfrm>
        </p:spPr>
        <p:txBody>
          <a:bodyPr/>
          <a:lstStyle/>
          <a:p>
            <a:r>
              <a:rPr lang="en-US" sz="2800" dirty="0" smtClean="0"/>
              <a:t>Can be useful in emergencies</a:t>
            </a:r>
          </a:p>
          <a:p>
            <a:r>
              <a:rPr lang="en-US" sz="2800" dirty="0" smtClean="0"/>
              <a:t>More convenient than carrying cash</a:t>
            </a:r>
          </a:p>
          <a:p>
            <a:r>
              <a:rPr lang="en-US" sz="2800" dirty="0" smtClean="0"/>
              <a:t>Allows for large purchases</a:t>
            </a:r>
          </a:p>
          <a:p>
            <a:r>
              <a:rPr lang="en-US" sz="2800" dirty="0" smtClean="0"/>
              <a:t>May affect your ability to get:</a:t>
            </a:r>
          </a:p>
          <a:p>
            <a:pPr lvl="1"/>
            <a:r>
              <a:rPr lang="en-US" sz="2800" dirty="0" smtClean="0"/>
              <a:t>Employment</a:t>
            </a:r>
          </a:p>
          <a:p>
            <a:pPr lvl="1"/>
            <a:r>
              <a:rPr lang="en-US" sz="2800" dirty="0" smtClean="0"/>
              <a:t>Housing</a:t>
            </a:r>
          </a:p>
          <a:p>
            <a:pPr lvl="1"/>
            <a:r>
              <a:rPr lang="en-US" sz="2800" dirty="0" smtClean="0"/>
              <a:t>Insurance</a:t>
            </a:r>
          </a:p>
          <a:p>
            <a:pPr lvl="1"/>
            <a:r>
              <a:rPr lang="en-US" sz="2800" dirty="0" smtClean="0"/>
              <a:t>More Credit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514879"/>
            <a:ext cx="2657386" cy="202597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3637" y="1486745"/>
            <a:ext cx="2443163" cy="1833350"/>
          </a:xfrm>
          <a:prstGeom prst="rect">
            <a:avLst/>
          </a:prstGeom>
        </p:spPr>
      </p:pic>
    </p:spTree>
    <p:extLst>
      <p:ext uri="{BB962C8B-B14F-4D97-AF65-F5344CB8AC3E}">
        <p14:creationId xmlns:p14="http://schemas.microsoft.com/office/powerpoint/2010/main" val="576168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Building Good Credit</a:t>
            </a:r>
            <a:endParaRPr lang="en-US" dirty="0"/>
          </a:p>
        </p:txBody>
      </p:sp>
      <p:sp>
        <p:nvSpPr>
          <p:cNvPr id="12" name="Content Placeholder 11"/>
          <p:cNvSpPr>
            <a:spLocks noGrp="1"/>
          </p:cNvSpPr>
          <p:nvPr>
            <p:ph sz="half" idx="2"/>
          </p:nvPr>
        </p:nvSpPr>
        <p:spPr>
          <a:xfrm>
            <a:off x="609600" y="1362075"/>
            <a:ext cx="7581900" cy="3590925"/>
          </a:xfrm>
        </p:spPr>
        <p:txBody>
          <a:bodyPr/>
          <a:lstStyle/>
          <a:p>
            <a:r>
              <a:rPr lang="en-US" sz="2800" dirty="0" smtClean="0"/>
              <a:t>Pay off your entire credit card bill every month</a:t>
            </a:r>
          </a:p>
          <a:p>
            <a:r>
              <a:rPr lang="en-US" sz="2800" dirty="0" smtClean="0"/>
              <a:t>Stop using it if you can’t pay it off</a:t>
            </a:r>
          </a:p>
          <a:p>
            <a:r>
              <a:rPr lang="en-US" sz="2800" dirty="0" smtClean="0"/>
              <a:t>Pay on time to avoid late fees</a:t>
            </a:r>
          </a:p>
          <a:p>
            <a:r>
              <a:rPr lang="en-US" sz="2800" dirty="0" smtClean="0"/>
              <a:t>Ignore credit card offers</a:t>
            </a:r>
          </a:p>
          <a:p>
            <a:r>
              <a:rPr lang="en-US" sz="2800" dirty="0" smtClean="0"/>
              <a:t>Be aware that money borrowed costs money</a:t>
            </a:r>
          </a:p>
          <a:p>
            <a:r>
              <a:rPr lang="en-US" sz="2800" dirty="0" smtClean="0"/>
              <a:t>Avoid title loans and payday loans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4724400"/>
            <a:ext cx="2876550" cy="16192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1" y="4565484"/>
            <a:ext cx="2438400" cy="1622644"/>
          </a:xfrm>
          <a:prstGeom prst="rect">
            <a:avLst/>
          </a:prstGeom>
        </p:spPr>
      </p:pic>
    </p:spTree>
    <p:extLst>
      <p:ext uri="{BB962C8B-B14F-4D97-AF65-F5344CB8AC3E}">
        <p14:creationId xmlns:p14="http://schemas.microsoft.com/office/powerpoint/2010/main" val="2859678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Credit Report and Score</a:t>
            </a:r>
            <a:endParaRPr lang="en-US" dirty="0"/>
          </a:p>
        </p:txBody>
      </p:sp>
      <p:sp>
        <p:nvSpPr>
          <p:cNvPr id="3" name="Content Placeholder 2"/>
          <p:cNvSpPr>
            <a:spLocks noGrp="1"/>
          </p:cNvSpPr>
          <p:nvPr>
            <p:ph idx="1"/>
          </p:nvPr>
        </p:nvSpPr>
        <p:spPr>
          <a:xfrm>
            <a:off x="457200" y="1570037"/>
            <a:ext cx="8229600" cy="4525963"/>
          </a:xfrm>
        </p:spPr>
        <p:txBody>
          <a:bodyPr/>
          <a:lstStyle/>
          <a:p>
            <a:r>
              <a:rPr lang="en-US" dirty="0" smtClean="0"/>
              <a:t>Your credit score determines how likely you are to get a loan</a:t>
            </a:r>
          </a:p>
          <a:p>
            <a:r>
              <a:rPr lang="en-US" dirty="0" smtClean="0"/>
              <a:t>Your </a:t>
            </a:r>
            <a:r>
              <a:rPr lang="en-US" dirty="0" smtClean="0"/>
              <a:t>credit report </a:t>
            </a:r>
            <a:r>
              <a:rPr lang="en-US" dirty="0" smtClean="0"/>
              <a:t>is </a:t>
            </a:r>
            <a:r>
              <a:rPr lang="en-US" dirty="0" smtClean="0"/>
              <a:t>free</a:t>
            </a:r>
          </a:p>
          <a:p>
            <a:pPr marL="0" indent="0">
              <a:buNone/>
            </a:pPr>
            <a:r>
              <a:rPr lang="en-US" dirty="0"/>
              <a:t> </a:t>
            </a:r>
            <a:r>
              <a:rPr lang="en-US" dirty="0" smtClean="0"/>
              <a:t>  </a:t>
            </a:r>
            <a:r>
              <a:rPr lang="en-US" dirty="0" smtClean="0"/>
              <a:t>once </a:t>
            </a:r>
            <a:r>
              <a:rPr lang="en-US" dirty="0" smtClean="0"/>
              <a:t>every twelve months</a:t>
            </a:r>
          </a:p>
          <a:p>
            <a:r>
              <a:rPr lang="en-US" dirty="0" smtClean="0"/>
              <a:t>Don’t </a:t>
            </a:r>
            <a:r>
              <a:rPr lang="en-US" dirty="0" smtClean="0"/>
              <a:t>pay for a </a:t>
            </a:r>
            <a:r>
              <a:rPr lang="en-US" dirty="0" smtClean="0"/>
              <a:t>credit</a:t>
            </a:r>
          </a:p>
          <a:p>
            <a:pPr marL="0" indent="0">
              <a:buNone/>
            </a:pPr>
            <a:r>
              <a:rPr lang="en-US" dirty="0" smtClean="0"/>
              <a:t>   report unless you </a:t>
            </a:r>
            <a:r>
              <a:rPr lang="en-US" dirty="0" smtClean="0"/>
              <a:t>have to</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553264"/>
            <a:ext cx="2793979" cy="2399736"/>
          </a:xfrm>
          <a:prstGeom prst="rect">
            <a:avLst/>
          </a:prstGeom>
        </p:spPr>
      </p:pic>
    </p:spTree>
    <p:extLst>
      <p:ext uri="{BB962C8B-B14F-4D97-AF65-F5344CB8AC3E}">
        <p14:creationId xmlns:p14="http://schemas.microsoft.com/office/powerpoint/2010/main" val="2635453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on Your Credit Report?</a:t>
            </a:r>
            <a:endParaRPr lang="en-US" dirty="0"/>
          </a:p>
        </p:txBody>
      </p:sp>
      <p:sp>
        <p:nvSpPr>
          <p:cNvPr id="3" name="Content Placeholder 2"/>
          <p:cNvSpPr>
            <a:spLocks noGrp="1"/>
          </p:cNvSpPr>
          <p:nvPr>
            <p:ph idx="1"/>
          </p:nvPr>
        </p:nvSpPr>
        <p:spPr/>
        <p:txBody>
          <a:bodyPr/>
          <a:lstStyle/>
          <a:p>
            <a:r>
              <a:rPr lang="en-US" dirty="0" smtClean="0"/>
              <a:t>Basic demographic information</a:t>
            </a:r>
          </a:p>
          <a:p>
            <a:r>
              <a:rPr lang="en-US" dirty="0" smtClean="0"/>
              <a:t>Payment and credit history</a:t>
            </a:r>
          </a:p>
          <a:p>
            <a:r>
              <a:rPr lang="en-US" dirty="0" smtClean="0"/>
              <a:t>Credit inquiries</a:t>
            </a:r>
          </a:p>
          <a:p>
            <a:r>
              <a:rPr lang="en-US" dirty="0" smtClean="0"/>
              <a:t>Public record information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4089739"/>
            <a:ext cx="4038600" cy="2387261"/>
          </a:xfrm>
          <a:prstGeom prst="rect">
            <a:avLst/>
          </a:prstGeom>
        </p:spPr>
      </p:pic>
    </p:spTree>
    <p:extLst>
      <p:ext uri="{BB962C8B-B14F-4D97-AF65-F5344CB8AC3E}">
        <p14:creationId xmlns:p14="http://schemas.microsoft.com/office/powerpoint/2010/main" val="1027975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Your Report</a:t>
            </a:r>
            <a:endParaRPr lang="en-US" dirty="0"/>
          </a:p>
        </p:txBody>
      </p:sp>
      <p:pic>
        <p:nvPicPr>
          <p:cNvPr id="5" name="Picture 4"/>
          <p:cNvPicPr>
            <a:picLocks noChangeAspect="1"/>
          </p:cNvPicPr>
          <p:nvPr/>
        </p:nvPicPr>
        <p:blipFill>
          <a:blip r:embed="rId3"/>
          <a:stretch>
            <a:fillRect/>
          </a:stretch>
        </p:blipFill>
        <p:spPr>
          <a:xfrm>
            <a:off x="457200" y="1295400"/>
            <a:ext cx="6781800" cy="5086349"/>
          </a:xfrm>
          <a:prstGeom prst="rect">
            <a:avLst/>
          </a:prstGeom>
        </p:spPr>
      </p:pic>
    </p:spTree>
    <p:extLst>
      <p:ext uri="{BB962C8B-B14F-4D97-AF65-F5344CB8AC3E}">
        <p14:creationId xmlns:p14="http://schemas.microsoft.com/office/powerpoint/2010/main" val="2836546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It to the Bank</a:t>
            </a:r>
            <a:endParaRPr lang="en-US" dirty="0"/>
          </a:p>
        </p:txBody>
      </p:sp>
      <p:sp>
        <p:nvSpPr>
          <p:cNvPr id="3" name="Content Placeholder 2"/>
          <p:cNvSpPr>
            <a:spLocks noGrp="1"/>
          </p:cNvSpPr>
          <p:nvPr>
            <p:ph idx="1"/>
          </p:nvPr>
        </p:nvSpPr>
        <p:spPr>
          <a:xfrm>
            <a:off x="304800" y="1417638"/>
            <a:ext cx="8229600" cy="4525963"/>
          </a:xfrm>
        </p:spPr>
        <p:txBody>
          <a:bodyPr/>
          <a:lstStyle/>
          <a:p>
            <a:r>
              <a:rPr lang="en-US" dirty="0" smtClean="0"/>
              <a:t>Opening an account</a:t>
            </a:r>
          </a:p>
          <a:p>
            <a:pPr lvl="1"/>
            <a:r>
              <a:rPr lang="en-US" dirty="0" smtClean="0"/>
              <a:t>Which bank?</a:t>
            </a:r>
          </a:p>
          <a:p>
            <a:pPr lvl="1"/>
            <a:r>
              <a:rPr lang="en-US" dirty="0" smtClean="0"/>
              <a:t>What type of account?</a:t>
            </a:r>
          </a:p>
          <a:p>
            <a:pPr lvl="1"/>
            <a:r>
              <a:rPr lang="en-US" dirty="0" smtClean="0"/>
              <a:t>Provide personal information </a:t>
            </a:r>
          </a:p>
          <a:p>
            <a:pPr lvl="2"/>
            <a:r>
              <a:rPr lang="en-US" dirty="0" smtClean="0"/>
              <a:t>Two forms of identification</a:t>
            </a:r>
          </a:p>
          <a:p>
            <a:pPr lvl="2"/>
            <a:r>
              <a:rPr lang="en-US" dirty="0" smtClean="0"/>
              <a:t>Cash for deposit</a:t>
            </a:r>
          </a:p>
          <a:p>
            <a:pPr lvl="1"/>
            <a:r>
              <a:rPr lang="en-US" dirty="0" smtClean="0"/>
              <a:t>Select the products you                                  want with your account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625" y="3841999"/>
            <a:ext cx="3954975" cy="2635001"/>
          </a:xfrm>
          <a:prstGeom prst="rect">
            <a:avLst/>
          </a:prstGeom>
        </p:spPr>
      </p:pic>
    </p:spTree>
    <p:extLst>
      <p:ext uri="{BB962C8B-B14F-4D97-AF65-F5344CB8AC3E}">
        <p14:creationId xmlns:p14="http://schemas.microsoft.com/office/powerpoint/2010/main" val="3536636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9006" r="12652"/>
          <a:stretch/>
        </p:blipFill>
        <p:spPr>
          <a:xfrm>
            <a:off x="533399" y="1368162"/>
            <a:ext cx="6629401" cy="4499238"/>
          </a:xfrm>
          <a:prstGeom prst="rect">
            <a:avLst/>
          </a:prstGeom>
        </p:spPr>
      </p:pic>
      <p:sp>
        <p:nvSpPr>
          <p:cNvPr id="6" name="Rectangle 5"/>
          <p:cNvSpPr/>
          <p:nvPr/>
        </p:nvSpPr>
        <p:spPr>
          <a:xfrm>
            <a:off x="5167146" y="1676682"/>
            <a:ext cx="625492" cy="769441"/>
          </a:xfrm>
          <a:prstGeom prst="rect">
            <a:avLst/>
          </a:prstGeom>
        </p:spPr>
        <p:txBody>
          <a:bodyPr wrap="none">
            <a:spAutoFit/>
          </a:bodyPr>
          <a:lstStyle/>
          <a:p>
            <a:r>
              <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a:t>
            </a:r>
            <a:endParaRPr lang="en-US" sz="4400" dirty="0"/>
          </a:p>
        </p:txBody>
      </p:sp>
      <p:sp>
        <p:nvSpPr>
          <p:cNvPr id="7" name="Rectangle 6"/>
          <p:cNvSpPr/>
          <p:nvPr/>
        </p:nvSpPr>
        <p:spPr>
          <a:xfrm>
            <a:off x="2742732" y="2591082"/>
            <a:ext cx="579005"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t>
            </a:r>
            <a:endParaRPr lang="en-US" sz="4400" dirty="0"/>
          </a:p>
        </p:txBody>
      </p:sp>
      <p:sp>
        <p:nvSpPr>
          <p:cNvPr id="8" name="Rectangle 7"/>
          <p:cNvSpPr/>
          <p:nvPr/>
        </p:nvSpPr>
        <p:spPr>
          <a:xfrm>
            <a:off x="6081546" y="2591082"/>
            <a:ext cx="619080"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t>
            </a:r>
            <a:endParaRPr lang="en-US" sz="4400" dirty="0"/>
          </a:p>
        </p:txBody>
      </p:sp>
      <p:sp>
        <p:nvSpPr>
          <p:cNvPr id="9" name="Rectangle 8"/>
          <p:cNvSpPr/>
          <p:nvPr/>
        </p:nvSpPr>
        <p:spPr>
          <a:xfrm>
            <a:off x="1433346" y="3124482"/>
            <a:ext cx="636713" cy="769441"/>
          </a:xfrm>
          <a:prstGeom prst="rect">
            <a:avLst/>
          </a:prstGeom>
        </p:spPr>
        <p:txBody>
          <a:bodyPr wrap="none">
            <a:spAutoFit/>
          </a:bodyPr>
          <a:lstStyle/>
          <a:p>
            <a:r>
              <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t>
            </a:r>
            <a:endParaRPr lang="en-US" sz="4400" dirty="0"/>
          </a:p>
        </p:txBody>
      </p:sp>
      <p:sp>
        <p:nvSpPr>
          <p:cNvPr id="10" name="Rectangle 9"/>
          <p:cNvSpPr/>
          <p:nvPr/>
        </p:nvSpPr>
        <p:spPr>
          <a:xfrm>
            <a:off x="5250502" y="4115082"/>
            <a:ext cx="542136"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a:t>
            </a:r>
            <a:endParaRPr lang="en-US" sz="4400" dirty="0"/>
          </a:p>
        </p:txBody>
      </p:sp>
      <p:sp>
        <p:nvSpPr>
          <p:cNvPr id="11" name="Rectangle 10"/>
          <p:cNvSpPr/>
          <p:nvPr/>
        </p:nvSpPr>
        <p:spPr>
          <a:xfrm>
            <a:off x="1984845" y="4113080"/>
            <a:ext cx="526106"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a:t>
            </a:r>
            <a:endParaRPr lang="en-US" sz="4400" dirty="0"/>
          </a:p>
        </p:txBody>
      </p:sp>
      <p:sp>
        <p:nvSpPr>
          <p:cNvPr id="12" name="Rectangle 11"/>
          <p:cNvSpPr/>
          <p:nvPr/>
        </p:nvSpPr>
        <p:spPr>
          <a:xfrm>
            <a:off x="3680827" y="4597770"/>
            <a:ext cx="643125"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a:t>
            </a:r>
            <a:endParaRPr lang="en-US" sz="4400" dirty="0"/>
          </a:p>
        </p:txBody>
      </p:sp>
      <p:sp>
        <p:nvSpPr>
          <p:cNvPr id="13" name="Rectangle 12"/>
          <p:cNvSpPr/>
          <p:nvPr/>
        </p:nvSpPr>
        <p:spPr>
          <a:xfrm>
            <a:off x="2088386" y="1596762"/>
            <a:ext cx="654346" cy="769441"/>
          </a:xfrm>
          <a:prstGeom prst="rect">
            <a:avLst/>
          </a:prstGeom>
        </p:spPr>
        <p:txBody>
          <a:bodyPr wrap="none">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t>
            </a:r>
            <a:endParaRPr lang="en-US" sz="4400" dirty="0"/>
          </a:p>
        </p:txBody>
      </p:sp>
      <p:sp>
        <p:nvSpPr>
          <p:cNvPr id="14" name="Title 1"/>
          <p:cNvSpPr>
            <a:spLocks noGrp="1"/>
          </p:cNvSpPr>
          <p:nvPr>
            <p:ph type="title"/>
          </p:nvPr>
        </p:nvSpPr>
        <p:spPr>
          <a:xfrm>
            <a:off x="457200" y="76200"/>
            <a:ext cx="8229600" cy="1143000"/>
          </a:xfrm>
        </p:spPr>
        <p:txBody>
          <a:bodyPr/>
          <a:lstStyle/>
          <a:p>
            <a:pPr algn="ctr"/>
            <a:r>
              <a:rPr lang="en-US" sz="4400" b="0" dirty="0" smtClean="0"/>
              <a:t>Filling Out a Check</a:t>
            </a:r>
            <a:endParaRPr lang="en-US" sz="4400" b="0" dirty="0"/>
          </a:p>
        </p:txBody>
      </p:sp>
    </p:spTree>
    <p:extLst>
      <p:ext uri="{BB962C8B-B14F-4D97-AF65-F5344CB8AC3E}">
        <p14:creationId xmlns:p14="http://schemas.microsoft.com/office/powerpoint/2010/main" val="4278775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srcRect/>
          <a:stretch>
            <a:fillRect/>
          </a:stretch>
        </p:blipFill>
        <p:spPr bwMode="auto">
          <a:xfrm>
            <a:off x="301113" y="1066800"/>
            <a:ext cx="8541774" cy="4270887"/>
          </a:xfrm>
          <a:prstGeom prst="rect">
            <a:avLst/>
          </a:prstGeom>
          <a:noFill/>
          <a:ln w="9525">
            <a:noFill/>
            <a:miter lim="800000"/>
            <a:headEnd/>
            <a:tailEnd/>
          </a:ln>
        </p:spPr>
      </p:pic>
      <p:sp>
        <p:nvSpPr>
          <p:cNvPr id="6" name="Title 5"/>
          <p:cNvSpPr>
            <a:spLocks noGrp="1"/>
          </p:cNvSpPr>
          <p:nvPr>
            <p:ph type="title"/>
          </p:nvPr>
        </p:nvSpPr>
        <p:spPr/>
        <p:txBody>
          <a:bodyPr/>
          <a:lstStyle/>
          <a:p>
            <a:r>
              <a:rPr lang="en-US" dirty="0" smtClean="0"/>
              <a:t>Filling out a Deposit Slip</a:t>
            </a:r>
            <a:endParaRPr lang="en-US" dirty="0"/>
          </a:p>
        </p:txBody>
      </p:sp>
    </p:spTree>
    <p:extLst>
      <p:ext uri="{BB962C8B-B14F-4D97-AF65-F5344CB8AC3E}">
        <p14:creationId xmlns:p14="http://schemas.microsoft.com/office/powerpoint/2010/main" val="2955736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381000" y="1524000"/>
            <a:ext cx="8305800" cy="365760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Tracking Your Money</a:t>
            </a:r>
            <a:endParaRPr lang="en-US" dirty="0"/>
          </a:p>
        </p:txBody>
      </p:sp>
    </p:spTree>
    <p:extLst>
      <p:ext uri="{BB962C8B-B14F-4D97-AF65-F5344CB8AC3E}">
        <p14:creationId xmlns:p14="http://schemas.microsoft.com/office/powerpoint/2010/main" val="38988570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0" y="1447800"/>
            <a:ext cx="9144000" cy="495300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Bank Statement</a:t>
            </a:r>
            <a:endParaRPr lang="en-US" dirty="0"/>
          </a:p>
        </p:txBody>
      </p:sp>
    </p:spTree>
    <p:extLst>
      <p:ext uri="{BB962C8B-B14F-4D97-AF65-F5344CB8AC3E}">
        <p14:creationId xmlns:p14="http://schemas.microsoft.com/office/powerpoint/2010/main" val="2006531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Financial Survivor</a:t>
            </a:r>
            <a:endParaRPr lang="en-US" dirty="0"/>
          </a:p>
        </p:txBody>
      </p:sp>
      <p:sp>
        <p:nvSpPr>
          <p:cNvPr id="9" name="Content Placeholder 8"/>
          <p:cNvSpPr>
            <a:spLocks noGrp="1"/>
          </p:cNvSpPr>
          <p:nvPr>
            <p:ph idx="1"/>
          </p:nvPr>
        </p:nvSpPr>
        <p:spPr>
          <a:xfrm>
            <a:off x="457200" y="1318872"/>
            <a:ext cx="8229600" cy="4525963"/>
          </a:xfrm>
        </p:spPr>
        <p:txBody>
          <a:bodyPr/>
          <a:lstStyle/>
          <a:p>
            <a:pPr marL="0" indent="0" algn="ctr">
              <a:buNone/>
            </a:pPr>
            <a:r>
              <a:rPr lang="en-US" sz="4000" dirty="0" smtClean="0"/>
              <a:t>Can your team outwit, outplay, and outlast your opponents to be the ultimate survivor?</a:t>
            </a:r>
            <a:endParaRPr lang="en-US" sz="40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3581400"/>
            <a:ext cx="4038600" cy="2548805"/>
          </a:xfrm>
          <a:prstGeom prst="rect">
            <a:avLst/>
          </a:prstGeom>
        </p:spPr>
      </p:pic>
    </p:spTree>
    <p:extLst>
      <p:ext uri="{BB962C8B-B14F-4D97-AF65-F5344CB8AC3E}">
        <p14:creationId xmlns:p14="http://schemas.microsoft.com/office/powerpoint/2010/main" val="2444076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for the Game</a:t>
            </a:r>
            <a:endParaRPr lang="en-US" dirty="0"/>
          </a:p>
        </p:txBody>
      </p:sp>
      <p:sp>
        <p:nvSpPr>
          <p:cNvPr id="3" name="Content Placeholder 2"/>
          <p:cNvSpPr>
            <a:spLocks noGrp="1"/>
          </p:cNvSpPr>
          <p:nvPr>
            <p:ph idx="1"/>
          </p:nvPr>
        </p:nvSpPr>
        <p:spPr>
          <a:xfrm>
            <a:off x="487680" y="1219200"/>
            <a:ext cx="8229600" cy="4525963"/>
          </a:xfrm>
        </p:spPr>
        <p:txBody>
          <a:bodyPr/>
          <a:lstStyle/>
          <a:p>
            <a:r>
              <a:rPr lang="en-US" sz="3100" dirty="0" smtClean="0"/>
              <a:t>Get in groups of 3-4 and pick a tribe name.</a:t>
            </a:r>
          </a:p>
          <a:p>
            <a:r>
              <a:rPr lang="en-US" sz="3100" dirty="0" smtClean="0"/>
              <a:t>Each </a:t>
            </a:r>
            <a:r>
              <a:rPr lang="en-US" sz="3100" dirty="0"/>
              <a:t>time you get a question right, you get a challenge and a chance at bonus points. </a:t>
            </a:r>
            <a:endParaRPr lang="en-US" sz="3100" dirty="0" smtClean="0"/>
          </a:p>
          <a:p>
            <a:r>
              <a:rPr lang="en-US" sz="3100" dirty="0" smtClean="0"/>
              <a:t>Use your immunity idol </a:t>
            </a:r>
            <a:r>
              <a:rPr lang="en-US" sz="3100" dirty="0"/>
              <a:t>to pass on a question or challenge and receive a free point. You must surrender the idol once it is used</a:t>
            </a:r>
            <a:r>
              <a:rPr lang="en-US" sz="3100" dirty="0" smtClean="0"/>
              <a:t>.</a:t>
            </a:r>
            <a:endParaRPr lang="en-US" sz="3100" dirty="0" smtClean="0"/>
          </a:p>
          <a:p>
            <a:r>
              <a:rPr lang="en-US" sz="3100" dirty="0"/>
              <a:t>The secret final challenge will be revealed at the end of the game for additional points.</a:t>
            </a:r>
          </a:p>
          <a:p>
            <a:endParaRPr lang="en-US" dirty="0"/>
          </a:p>
        </p:txBody>
      </p:sp>
    </p:spTree>
    <p:extLst>
      <p:ext uri="{BB962C8B-B14F-4D97-AF65-F5344CB8AC3E}">
        <p14:creationId xmlns:p14="http://schemas.microsoft.com/office/powerpoint/2010/main" val="32870734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525963"/>
          </a:xfrm>
        </p:spPr>
        <p:txBody>
          <a:bodyPr/>
          <a:lstStyle/>
          <a:p>
            <a:pPr marL="0" indent="0" algn="ctr">
              <a:buNone/>
            </a:pPr>
            <a:r>
              <a:rPr lang="en-US" sz="4400" dirty="0" smtClean="0"/>
              <a:t> </a:t>
            </a:r>
            <a:endParaRPr lang="en-US" sz="4400" dirty="0"/>
          </a:p>
          <a:p>
            <a:pPr marL="0" indent="0" algn="ctr">
              <a:buNone/>
            </a:pPr>
            <a:r>
              <a:rPr lang="en-US" sz="4400" dirty="0" smtClean="0"/>
              <a:t>Good Luck Survivors!</a:t>
            </a:r>
          </a:p>
          <a:p>
            <a:pPr marL="0" indent="0" algn="ctr">
              <a:buNone/>
            </a:pPr>
            <a:endParaRPr lang="en-US" sz="4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300" y="2667000"/>
            <a:ext cx="4191000" cy="3178175"/>
          </a:xfrm>
          <a:prstGeom prst="rect">
            <a:avLst/>
          </a:prstGeom>
        </p:spPr>
      </p:pic>
    </p:spTree>
    <p:extLst>
      <p:ext uri="{BB962C8B-B14F-4D97-AF65-F5344CB8AC3E}">
        <p14:creationId xmlns:p14="http://schemas.microsoft.com/office/powerpoint/2010/main" val="2652078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1</a:t>
            </a:r>
            <a:endParaRPr lang="en-US" b="1" dirty="0"/>
          </a:p>
        </p:txBody>
      </p:sp>
      <p:sp>
        <p:nvSpPr>
          <p:cNvPr id="3" name="Content Placeholder 2"/>
          <p:cNvSpPr>
            <a:spLocks noGrp="1"/>
          </p:cNvSpPr>
          <p:nvPr>
            <p:ph idx="1"/>
          </p:nvPr>
        </p:nvSpPr>
        <p:spPr>
          <a:xfrm>
            <a:off x="457200" y="2133600"/>
            <a:ext cx="8229600" cy="4525963"/>
          </a:xfrm>
        </p:spPr>
        <p:txBody>
          <a:bodyPr/>
          <a:lstStyle/>
          <a:p>
            <a:pPr marL="0" indent="0" algn="ctr">
              <a:buNone/>
            </a:pPr>
            <a:r>
              <a:rPr lang="en-US" sz="4400" dirty="0" smtClean="0"/>
              <a:t>When </a:t>
            </a:r>
            <a:r>
              <a:rPr lang="en-US" sz="4400" dirty="0"/>
              <a:t>you receive goods and services now, and pay for them later, you are using what?</a:t>
            </a:r>
          </a:p>
        </p:txBody>
      </p:sp>
    </p:spTree>
    <p:extLst>
      <p:ext uri="{BB962C8B-B14F-4D97-AF65-F5344CB8AC3E}">
        <p14:creationId xmlns:p14="http://schemas.microsoft.com/office/powerpoint/2010/main" val="3726193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1</a:t>
            </a:r>
            <a:endParaRPr lang="en-US" b="1" dirty="0"/>
          </a:p>
        </p:txBody>
      </p:sp>
      <p:sp>
        <p:nvSpPr>
          <p:cNvPr id="3" name="Content Placeholder 2"/>
          <p:cNvSpPr>
            <a:spLocks noGrp="1"/>
          </p:cNvSpPr>
          <p:nvPr>
            <p:ph idx="1"/>
          </p:nvPr>
        </p:nvSpPr>
        <p:spPr/>
        <p:txBody>
          <a:bodyPr/>
          <a:lstStyle/>
          <a:p>
            <a:pPr marL="0" indent="0" algn="ctr">
              <a:buNone/>
            </a:pPr>
            <a:endParaRPr lang="en-US" sz="4400" b="1" dirty="0"/>
          </a:p>
          <a:p>
            <a:pPr marL="0" indent="0" algn="ctr">
              <a:buNone/>
            </a:pPr>
            <a:r>
              <a:rPr lang="en-US" sz="4400" dirty="0" smtClean="0"/>
              <a:t>Credit</a:t>
            </a:r>
            <a:endParaRPr lang="en-US" sz="4400" dirty="0"/>
          </a:p>
        </p:txBody>
      </p:sp>
    </p:spTree>
    <p:extLst>
      <p:ext uri="{BB962C8B-B14F-4D97-AF65-F5344CB8AC3E}">
        <p14:creationId xmlns:p14="http://schemas.microsoft.com/office/powerpoint/2010/main" val="34020701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Challenge</a:t>
            </a:r>
            <a:r>
              <a:rPr lang="en-US" dirty="0" smtClean="0"/>
              <a:t> 1</a:t>
            </a:r>
            <a:endParaRPr lang="en-US" dirty="0"/>
          </a:p>
        </p:txBody>
      </p:sp>
      <p:sp>
        <p:nvSpPr>
          <p:cNvPr id="8" name="Content Placeholder 7"/>
          <p:cNvSpPr>
            <a:spLocks noGrp="1"/>
          </p:cNvSpPr>
          <p:nvPr>
            <p:ph idx="1"/>
          </p:nvPr>
        </p:nvSpPr>
        <p:spPr/>
        <p:txBody>
          <a:bodyPr/>
          <a:lstStyle/>
          <a:p>
            <a:pPr marL="0" indent="0" algn="ctr">
              <a:buNone/>
            </a:pPr>
            <a:endParaRPr lang="en-US" sz="4400" b="1" dirty="0" smtClean="0"/>
          </a:p>
          <a:p>
            <a:pPr marL="0" indent="0" algn="ctr">
              <a:buNone/>
            </a:pPr>
            <a:r>
              <a:rPr lang="en-US" sz="4400" dirty="0" smtClean="0"/>
              <a:t>Name at least two of the three credit bureaus. </a:t>
            </a:r>
            <a:endParaRPr lang="en-US" sz="4400" dirty="0"/>
          </a:p>
        </p:txBody>
      </p:sp>
    </p:spTree>
    <p:extLst>
      <p:ext uri="{BB962C8B-B14F-4D97-AF65-F5344CB8AC3E}">
        <p14:creationId xmlns:p14="http://schemas.microsoft.com/office/powerpoint/2010/main" val="2978436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Challenge 1 Answer</a:t>
            </a:r>
            <a:endParaRPr lang="en-US" b="1" dirty="0"/>
          </a:p>
        </p:txBody>
      </p:sp>
      <p:sp>
        <p:nvSpPr>
          <p:cNvPr id="8" name="Content Placeholder 7"/>
          <p:cNvSpPr>
            <a:spLocks noGrp="1"/>
          </p:cNvSpPr>
          <p:nvPr>
            <p:ph idx="1"/>
          </p:nvPr>
        </p:nvSpPr>
        <p:spPr/>
        <p:txBody>
          <a:bodyPr/>
          <a:lstStyle/>
          <a:p>
            <a:pPr marL="0" indent="0" algn="ctr">
              <a:buNone/>
            </a:pPr>
            <a:endParaRPr lang="en-US" sz="4400" b="1" dirty="0" smtClean="0"/>
          </a:p>
          <a:p>
            <a:pPr marL="0" indent="0" algn="ctr">
              <a:buNone/>
            </a:pPr>
            <a:r>
              <a:rPr lang="en-US" sz="4400" dirty="0" smtClean="0"/>
              <a:t>Equifax, Experian, Transunion</a:t>
            </a:r>
            <a:endParaRPr lang="en-US" sz="4400" dirty="0"/>
          </a:p>
        </p:txBody>
      </p:sp>
    </p:spTree>
    <p:extLst>
      <p:ext uri="{BB962C8B-B14F-4D97-AF65-F5344CB8AC3E}">
        <p14:creationId xmlns:p14="http://schemas.microsoft.com/office/powerpoint/2010/main" val="7373591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2</a:t>
            </a:r>
            <a:endParaRPr lang="en-US" b="1" dirty="0"/>
          </a:p>
        </p:txBody>
      </p:sp>
      <p:sp>
        <p:nvSpPr>
          <p:cNvPr id="3" name="Content Placeholder 2"/>
          <p:cNvSpPr>
            <a:spLocks noGrp="1"/>
          </p:cNvSpPr>
          <p:nvPr>
            <p:ph idx="1"/>
          </p:nvPr>
        </p:nvSpPr>
        <p:spPr/>
        <p:txBody>
          <a:bodyPr/>
          <a:lstStyle/>
          <a:p>
            <a:pPr marL="0" indent="0" algn="ctr">
              <a:buNone/>
            </a:pPr>
            <a:r>
              <a:rPr lang="en-US" sz="4400" dirty="0" smtClean="0"/>
              <a:t>Name at least two items that are taken out of your paycheck before you get it. </a:t>
            </a:r>
            <a:endParaRPr lang="en-US" sz="4400" dirty="0"/>
          </a:p>
        </p:txBody>
      </p:sp>
    </p:spTree>
    <p:extLst>
      <p:ext uri="{BB962C8B-B14F-4D97-AF65-F5344CB8AC3E}">
        <p14:creationId xmlns:p14="http://schemas.microsoft.com/office/powerpoint/2010/main" val="516110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Answer 2</a:t>
            </a:r>
            <a:endParaRPr lang="en-US" b="1" dirty="0"/>
          </a:p>
        </p:txBody>
      </p:sp>
      <p:sp>
        <p:nvSpPr>
          <p:cNvPr id="3" name="Content Placeholder 2"/>
          <p:cNvSpPr>
            <a:spLocks noGrp="1"/>
          </p:cNvSpPr>
          <p:nvPr>
            <p:ph idx="1"/>
          </p:nvPr>
        </p:nvSpPr>
        <p:spPr>
          <a:xfrm>
            <a:off x="877529" y="1524000"/>
            <a:ext cx="8229600" cy="4525963"/>
          </a:xfrm>
        </p:spPr>
        <p:txBody>
          <a:bodyPr/>
          <a:lstStyle/>
          <a:p>
            <a:r>
              <a:rPr lang="en-US" sz="4400" dirty="0" smtClean="0"/>
              <a:t>Federal Income Tax</a:t>
            </a:r>
          </a:p>
          <a:p>
            <a:r>
              <a:rPr lang="en-US" sz="4400" dirty="0" smtClean="0"/>
              <a:t>State Income Tax</a:t>
            </a:r>
          </a:p>
          <a:p>
            <a:r>
              <a:rPr lang="en-US" sz="4400" dirty="0" smtClean="0"/>
              <a:t>Social Security</a:t>
            </a:r>
          </a:p>
          <a:p>
            <a:r>
              <a:rPr lang="en-US" sz="4400" dirty="0" smtClean="0"/>
              <a:t>Medicare contributions</a:t>
            </a:r>
            <a:endParaRPr lang="en-US" sz="4400" dirty="0"/>
          </a:p>
        </p:txBody>
      </p:sp>
    </p:spTree>
    <p:extLst>
      <p:ext uri="{BB962C8B-B14F-4D97-AF65-F5344CB8AC3E}">
        <p14:creationId xmlns:p14="http://schemas.microsoft.com/office/powerpoint/2010/main" val="11067938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2</a:t>
            </a:r>
            <a:endParaRPr lang="en-US" dirty="0"/>
          </a:p>
        </p:txBody>
      </p:sp>
      <p:sp>
        <p:nvSpPr>
          <p:cNvPr id="3" name="Content Placeholder 2"/>
          <p:cNvSpPr>
            <a:spLocks noGrp="1"/>
          </p:cNvSpPr>
          <p:nvPr>
            <p:ph sz="half" idx="1"/>
          </p:nvPr>
        </p:nvSpPr>
        <p:spPr>
          <a:xfrm>
            <a:off x="6172200" y="1676400"/>
            <a:ext cx="2767781" cy="4525963"/>
          </a:xfrm>
        </p:spPr>
        <p:txBody>
          <a:bodyPr/>
          <a:lstStyle/>
          <a:p>
            <a:pPr marL="0" indent="0">
              <a:buNone/>
            </a:pPr>
            <a:r>
              <a:rPr lang="en-US" sz="2500" b="1" dirty="0" smtClean="0"/>
              <a:t>How much Federal Income tax was deducted during this pay period?</a:t>
            </a:r>
            <a:endParaRPr lang="en-US" sz="2500" b="1" dirty="0"/>
          </a:p>
        </p:txBody>
      </p:sp>
      <p:pic>
        <p:nvPicPr>
          <p:cNvPr id="5" name="Content Placeholder 4" descr="paycheck.gif"/>
          <p:cNvPicPr>
            <a:picLocks noGrp="1" noChangeAspect="1"/>
          </p:cNvPicPr>
          <p:nvPr>
            <p:ph sz="half" idx="2"/>
          </p:nvPr>
        </p:nvPicPr>
        <p:blipFill>
          <a:blip r:embed="rId3" cstate="print"/>
          <a:stretch>
            <a:fillRect/>
          </a:stretch>
        </p:blipFill>
        <p:spPr>
          <a:xfrm>
            <a:off x="457200" y="1340056"/>
            <a:ext cx="5562600" cy="4473419"/>
          </a:xfrm>
          <a:prstGeom prst="rect">
            <a:avLst/>
          </a:prstGeom>
        </p:spPr>
      </p:pic>
    </p:spTree>
    <p:extLst>
      <p:ext uri="{BB962C8B-B14F-4D97-AF65-F5344CB8AC3E}">
        <p14:creationId xmlns:p14="http://schemas.microsoft.com/office/powerpoint/2010/main" val="3192461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Challenge 2 Answer</a:t>
            </a:r>
            <a:endParaRPr lang="en-US" b="1" dirty="0"/>
          </a:p>
        </p:txBody>
      </p:sp>
      <p:sp>
        <p:nvSpPr>
          <p:cNvPr id="8" name="Content Placeholder 7"/>
          <p:cNvSpPr>
            <a:spLocks noGrp="1"/>
          </p:cNvSpPr>
          <p:nvPr>
            <p:ph idx="1"/>
          </p:nvPr>
        </p:nvSpPr>
        <p:spPr/>
        <p:txBody>
          <a:bodyPr/>
          <a:lstStyle/>
          <a:p>
            <a:pPr marL="0" indent="0" algn="ctr">
              <a:buNone/>
            </a:pPr>
            <a:endParaRPr lang="en-US" sz="4400" b="1" dirty="0" smtClean="0"/>
          </a:p>
          <a:p>
            <a:pPr marL="0" indent="0" algn="ctr">
              <a:buNone/>
            </a:pPr>
            <a:r>
              <a:rPr lang="en-US" sz="4400" dirty="0" smtClean="0"/>
              <a:t>$0.00</a:t>
            </a:r>
            <a:endParaRPr lang="en-US" sz="4400" dirty="0"/>
          </a:p>
        </p:txBody>
      </p:sp>
    </p:spTree>
    <p:extLst>
      <p:ext uri="{BB962C8B-B14F-4D97-AF65-F5344CB8AC3E}">
        <p14:creationId xmlns:p14="http://schemas.microsoft.com/office/powerpoint/2010/main" val="13883160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Question 3</a:t>
            </a:r>
            <a:endParaRPr lang="en-US" b="1" dirty="0"/>
          </a:p>
        </p:txBody>
      </p:sp>
      <p:sp>
        <p:nvSpPr>
          <p:cNvPr id="8" name="Content Placeholder 7"/>
          <p:cNvSpPr>
            <a:spLocks noGrp="1"/>
          </p:cNvSpPr>
          <p:nvPr>
            <p:ph idx="1"/>
          </p:nvPr>
        </p:nvSpPr>
        <p:spPr/>
        <p:txBody>
          <a:bodyPr/>
          <a:lstStyle/>
          <a:p>
            <a:pPr marL="0" indent="0" algn="ctr">
              <a:buNone/>
            </a:pPr>
            <a:endParaRPr lang="en-US" sz="4400" b="1" dirty="0" smtClean="0"/>
          </a:p>
          <a:p>
            <a:pPr marL="0" indent="0" algn="ctr">
              <a:buNone/>
            </a:pPr>
            <a:r>
              <a:rPr lang="en-US" sz="4400" dirty="0" smtClean="0"/>
              <a:t>Name two things you </a:t>
            </a:r>
            <a:r>
              <a:rPr lang="en-US" sz="4400" i="1" dirty="0" smtClean="0"/>
              <a:t>must</a:t>
            </a:r>
            <a:r>
              <a:rPr lang="en-US" sz="4400" dirty="0" smtClean="0"/>
              <a:t> have to open a bank account.</a:t>
            </a:r>
            <a:endParaRPr lang="en-US" sz="4400" dirty="0"/>
          </a:p>
        </p:txBody>
      </p:sp>
    </p:spTree>
    <p:extLst>
      <p:ext uri="{BB962C8B-B14F-4D97-AF65-F5344CB8AC3E}">
        <p14:creationId xmlns:p14="http://schemas.microsoft.com/office/powerpoint/2010/main" val="27996986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Answer 3</a:t>
            </a:r>
            <a:endParaRPr lang="en-US" b="1" dirty="0"/>
          </a:p>
        </p:txBody>
      </p:sp>
      <p:sp>
        <p:nvSpPr>
          <p:cNvPr id="3" name="Content Placeholder 2"/>
          <p:cNvSpPr>
            <a:spLocks noGrp="1"/>
          </p:cNvSpPr>
          <p:nvPr>
            <p:ph idx="1"/>
          </p:nvPr>
        </p:nvSpPr>
        <p:spPr/>
        <p:txBody>
          <a:bodyPr/>
          <a:lstStyle/>
          <a:p>
            <a:pPr marL="0" indent="0" algn="ctr">
              <a:buNone/>
            </a:pPr>
            <a:endParaRPr lang="en-US" sz="4400" b="1" dirty="0" smtClean="0"/>
          </a:p>
          <a:p>
            <a:pPr marL="0" indent="0" algn="ctr">
              <a:buNone/>
            </a:pPr>
            <a:r>
              <a:rPr lang="en-US" sz="4400" dirty="0" smtClean="0"/>
              <a:t>Identification and money to deposit.</a:t>
            </a:r>
            <a:endParaRPr lang="en-US" sz="4400" dirty="0"/>
          </a:p>
        </p:txBody>
      </p:sp>
    </p:spTree>
    <p:extLst>
      <p:ext uri="{BB962C8B-B14F-4D97-AF65-F5344CB8AC3E}">
        <p14:creationId xmlns:p14="http://schemas.microsoft.com/office/powerpoint/2010/main" val="23058987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Challenge 3</a:t>
            </a:r>
            <a:endParaRPr lang="en-US" b="1" dirty="0"/>
          </a:p>
        </p:txBody>
      </p:sp>
      <p:sp>
        <p:nvSpPr>
          <p:cNvPr id="5" name="Content Placeholder 4"/>
          <p:cNvSpPr>
            <a:spLocks noGrp="1"/>
          </p:cNvSpPr>
          <p:nvPr>
            <p:ph sz="half" idx="1"/>
          </p:nvPr>
        </p:nvSpPr>
        <p:spPr/>
        <p:txBody>
          <a:bodyPr/>
          <a:lstStyle/>
          <a:p>
            <a:pPr marL="0" indent="0">
              <a:buNone/>
            </a:pPr>
            <a:r>
              <a:rPr lang="en-US" sz="3600" dirty="0" smtClean="0"/>
              <a:t>On April 24, 2014 you purchased a new outfit from Macy’s with a check. </a:t>
            </a:r>
          </a:p>
          <a:p>
            <a:pPr marL="0" indent="0">
              <a:buNone/>
            </a:pPr>
            <a:r>
              <a:rPr lang="en-US" sz="3600" dirty="0" smtClean="0"/>
              <a:t>Fill out the check for your purchase. </a:t>
            </a:r>
            <a:endParaRPr lang="en-US" sz="3600" dirty="0"/>
          </a:p>
        </p:txBody>
      </p:sp>
      <p:sp>
        <p:nvSpPr>
          <p:cNvPr id="6" name="Content Placeholder 5"/>
          <p:cNvSpPr>
            <a:spLocks noGrp="1"/>
          </p:cNvSpPr>
          <p:nvPr>
            <p:ph sz="half" idx="2"/>
          </p:nvPr>
        </p:nvSpPr>
        <p:spPr/>
        <p:txBody>
          <a:bodyPr/>
          <a:lstStyle/>
          <a:p>
            <a:r>
              <a:rPr lang="en-US" sz="3600" dirty="0" smtClean="0"/>
              <a:t>Pants- $22.99</a:t>
            </a:r>
          </a:p>
          <a:p>
            <a:r>
              <a:rPr lang="en-US" sz="3600" dirty="0" smtClean="0"/>
              <a:t>Shirt- $17.99</a:t>
            </a:r>
          </a:p>
          <a:p>
            <a:r>
              <a:rPr lang="en-US" sz="3600" dirty="0" smtClean="0"/>
              <a:t>Shoes- $35.99</a:t>
            </a:r>
          </a:p>
          <a:p>
            <a:r>
              <a:rPr lang="en-US" sz="3600" dirty="0" smtClean="0"/>
              <a:t>Subtotal- $76.97</a:t>
            </a:r>
          </a:p>
          <a:p>
            <a:r>
              <a:rPr lang="en-US" sz="3600" dirty="0" smtClean="0"/>
              <a:t>Tax- $3.46</a:t>
            </a:r>
            <a:endParaRPr lang="en-US" sz="3600" dirty="0"/>
          </a:p>
        </p:txBody>
      </p:sp>
    </p:spTree>
    <p:extLst>
      <p:ext uri="{BB962C8B-B14F-4D97-AF65-F5344CB8AC3E}">
        <p14:creationId xmlns:p14="http://schemas.microsoft.com/office/powerpoint/2010/main" val="1577510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3 Answer</a:t>
            </a:r>
            <a:endParaRPr lang="en-US" b="1" dirty="0"/>
          </a:p>
        </p:txBody>
      </p:sp>
      <p:pic>
        <p:nvPicPr>
          <p:cNvPr id="5" name="Picture 4"/>
          <p:cNvPicPr/>
          <p:nvPr/>
        </p:nvPicPr>
        <p:blipFill>
          <a:blip r:embed="rId3"/>
          <a:stretch>
            <a:fillRect/>
          </a:stretch>
        </p:blipFill>
        <p:spPr>
          <a:xfrm>
            <a:off x="1295400" y="1417638"/>
            <a:ext cx="6743700" cy="3652837"/>
          </a:xfrm>
          <a:prstGeom prst="rect">
            <a:avLst/>
          </a:prstGeom>
        </p:spPr>
      </p:pic>
    </p:spTree>
    <p:extLst>
      <p:ext uri="{BB962C8B-B14F-4D97-AF65-F5344CB8AC3E}">
        <p14:creationId xmlns:p14="http://schemas.microsoft.com/office/powerpoint/2010/main" val="2729124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4</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If you do this when you write a check, you will always know your account balance. </a:t>
            </a:r>
            <a:endParaRPr lang="en-US" sz="4400" dirty="0"/>
          </a:p>
        </p:txBody>
      </p:sp>
    </p:spTree>
    <p:extLst>
      <p:ext uri="{BB962C8B-B14F-4D97-AF65-F5344CB8AC3E}">
        <p14:creationId xmlns:p14="http://schemas.microsoft.com/office/powerpoint/2010/main" val="41404135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4</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Use your check register.</a:t>
            </a:r>
            <a:endParaRPr lang="en-US" sz="4400" dirty="0"/>
          </a:p>
        </p:txBody>
      </p:sp>
    </p:spTree>
    <p:extLst>
      <p:ext uri="{BB962C8B-B14F-4D97-AF65-F5344CB8AC3E}">
        <p14:creationId xmlns:p14="http://schemas.microsoft.com/office/powerpoint/2010/main" val="24569581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4</a:t>
            </a:r>
            <a:endParaRPr lang="en-US" b="1" dirty="0"/>
          </a:p>
        </p:txBody>
      </p:sp>
      <p:sp>
        <p:nvSpPr>
          <p:cNvPr id="4" name="Content Placeholder 3"/>
          <p:cNvSpPr>
            <a:spLocks noGrp="1"/>
          </p:cNvSpPr>
          <p:nvPr>
            <p:ph idx="1"/>
          </p:nvPr>
        </p:nvSpPr>
        <p:spPr/>
        <p:txBody>
          <a:bodyPr/>
          <a:lstStyle/>
          <a:p>
            <a:pPr marL="0" indent="0" algn="ctr">
              <a:buNone/>
            </a:pPr>
            <a:endParaRPr lang="en-US" sz="4400" b="1" dirty="0"/>
          </a:p>
          <a:p>
            <a:pPr marL="0" indent="0" algn="ctr">
              <a:buNone/>
            </a:pPr>
            <a:r>
              <a:rPr lang="en-US" sz="4400" dirty="0" smtClean="0"/>
              <a:t>List two ways you can build good credit.</a:t>
            </a:r>
            <a:endParaRPr lang="en-US" sz="4400" dirty="0"/>
          </a:p>
        </p:txBody>
      </p:sp>
    </p:spTree>
    <p:extLst>
      <p:ext uri="{BB962C8B-B14F-4D97-AF65-F5344CB8AC3E}">
        <p14:creationId xmlns:p14="http://schemas.microsoft.com/office/powerpoint/2010/main" val="21496028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4 Answer</a:t>
            </a:r>
            <a:endParaRPr lang="en-US" b="1" dirty="0"/>
          </a:p>
        </p:txBody>
      </p:sp>
      <p:sp>
        <p:nvSpPr>
          <p:cNvPr id="4" name="Content Placeholder 3"/>
          <p:cNvSpPr>
            <a:spLocks noGrp="1"/>
          </p:cNvSpPr>
          <p:nvPr>
            <p:ph idx="1"/>
          </p:nvPr>
        </p:nvSpPr>
        <p:spPr>
          <a:xfrm>
            <a:off x="463345" y="1371600"/>
            <a:ext cx="8229600" cy="4525963"/>
          </a:xfrm>
        </p:spPr>
        <p:txBody>
          <a:bodyPr/>
          <a:lstStyle/>
          <a:p>
            <a:r>
              <a:rPr lang="en-US" sz="3500" dirty="0" smtClean="0"/>
              <a:t>Pay off your entire credit card bill every month.</a:t>
            </a:r>
          </a:p>
          <a:p>
            <a:r>
              <a:rPr lang="en-US" sz="3500" dirty="0" smtClean="0"/>
              <a:t>Pay bills on time to avoid late fees.</a:t>
            </a:r>
          </a:p>
          <a:p>
            <a:r>
              <a:rPr lang="en-US" sz="3500" dirty="0" smtClean="0"/>
              <a:t>Ignore credit card offers.</a:t>
            </a:r>
          </a:p>
          <a:p>
            <a:r>
              <a:rPr lang="en-US" sz="3500" dirty="0" smtClean="0"/>
              <a:t>Avoid title loans and payday loans.</a:t>
            </a:r>
          </a:p>
          <a:p>
            <a:r>
              <a:rPr lang="en-US" sz="3500" dirty="0" smtClean="0"/>
              <a:t>Make equity (value) building purchases.</a:t>
            </a:r>
            <a:endParaRPr lang="en-US" sz="3500" dirty="0"/>
          </a:p>
        </p:txBody>
      </p:sp>
    </p:spTree>
    <p:extLst>
      <p:ext uri="{BB962C8B-B14F-4D97-AF65-F5344CB8AC3E}">
        <p14:creationId xmlns:p14="http://schemas.microsoft.com/office/powerpoint/2010/main" val="17543241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5</a:t>
            </a:r>
            <a:endParaRPr lang="en-US" b="1" dirty="0"/>
          </a:p>
        </p:txBody>
      </p:sp>
      <p:sp>
        <p:nvSpPr>
          <p:cNvPr id="4" name="Content Placeholder 3"/>
          <p:cNvSpPr>
            <a:spLocks noGrp="1"/>
          </p:cNvSpPr>
          <p:nvPr>
            <p:ph idx="1"/>
          </p:nvPr>
        </p:nvSpPr>
        <p:spPr>
          <a:xfrm>
            <a:off x="228600" y="1295400"/>
            <a:ext cx="8229600" cy="4830763"/>
          </a:xfrm>
        </p:spPr>
        <p:txBody>
          <a:bodyPr/>
          <a:lstStyle/>
          <a:p>
            <a:pPr marL="0" indent="0" algn="ctr">
              <a:spcBef>
                <a:spcPts val="0"/>
              </a:spcBef>
              <a:spcAft>
                <a:spcPts val="1200"/>
              </a:spcAft>
              <a:buNone/>
            </a:pPr>
            <a:r>
              <a:rPr lang="en-US" sz="3600" dirty="0" smtClean="0"/>
              <a:t>Your bank statement will show:</a:t>
            </a:r>
          </a:p>
          <a:p>
            <a:pPr marL="1200150" lvl="1" indent="-742950">
              <a:buFont typeface="+mj-lt"/>
              <a:buAutoNum type="alphaUcPeriod"/>
            </a:pPr>
            <a:r>
              <a:rPr lang="en-US" sz="3600" dirty="0" smtClean="0"/>
              <a:t>Current amount in account</a:t>
            </a:r>
          </a:p>
          <a:p>
            <a:pPr marL="1200150" lvl="1" indent="-742950">
              <a:buFont typeface="+mj-lt"/>
              <a:buAutoNum type="alphaUcPeriod"/>
            </a:pPr>
            <a:r>
              <a:rPr lang="en-US" sz="3600" dirty="0" smtClean="0"/>
              <a:t>Amount in account at the 	time statement was printed</a:t>
            </a:r>
          </a:p>
          <a:p>
            <a:pPr marL="1200150" lvl="1" indent="-742950">
              <a:buFont typeface="+mj-lt"/>
              <a:buAutoNum type="alphaUcPeriod"/>
            </a:pPr>
            <a:r>
              <a:rPr lang="en-US" sz="3600" dirty="0" smtClean="0"/>
              <a:t>Up to date list of withdrawals and deposits</a:t>
            </a:r>
          </a:p>
          <a:p>
            <a:pPr marL="1200150" lvl="1" indent="-742950">
              <a:buFont typeface="+mj-lt"/>
              <a:buAutoNum type="alphaUcPeriod"/>
            </a:pPr>
            <a:r>
              <a:rPr lang="en-US" sz="3600" dirty="0" smtClean="0"/>
              <a:t>All of the above</a:t>
            </a:r>
            <a:endParaRPr lang="en-US" sz="3600" dirty="0"/>
          </a:p>
        </p:txBody>
      </p:sp>
    </p:spTree>
    <p:extLst>
      <p:ext uri="{BB962C8B-B14F-4D97-AF65-F5344CB8AC3E}">
        <p14:creationId xmlns:p14="http://schemas.microsoft.com/office/powerpoint/2010/main" val="800585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5</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B.  Amount in account at the time the statement was printed. </a:t>
            </a:r>
            <a:endParaRPr lang="en-US" sz="4400" dirty="0"/>
          </a:p>
        </p:txBody>
      </p:sp>
    </p:spTree>
    <p:extLst>
      <p:ext uri="{BB962C8B-B14F-4D97-AF65-F5344CB8AC3E}">
        <p14:creationId xmlns:p14="http://schemas.microsoft.com/office/powerpoint/2010/main" val="4599808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5</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Name two things that are listed on your credit report.</a:t>
            </a:r>
            <a:endParaRPr lang="en-US" sz="4400" dirty="0"/>
          </a:p>
        </p:txBody>
      </p:sp>
    </p:spTree>
    <p:extLst>
      <p:ext uri="{BB962C8B-B14F-4D97-AF65-F5344CB8AC3E}">
        <p14:creationId xmlns:p14="http://schemas.microsoft.com/office/powerpoint/2010/main" val="34658817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5 Answer</a:t>
            </a:r>
            <a:endParaRPr lang="en-US" b="1" dirty="0"/>
          </a:p>
        </p:txBody>
      </p:sp>
      <p:sp>
        <p:nvSpPr>
          <p:cNvPr id="4" name="Content Placeholder 3"/>
          <p:cNvSpPr>
            <a:spLocks noGrp="1"/>
          </p:cNvSpPr>
          <p:nvPr>
            <p:ph idx="1"/>
          </p:nvPr>
        </p:nvSpPr>
        <p:spPr/>
        <p:txBody>
          <a:bodyPr/>
          <a:lstStyle/>
          <a:p>
            <a:pPr lvl="0"/>
            <a:r>
              <a:rPr lang="en-US" sz="3500" dirty="0"/>
              <a:t>Demographic information (name, birthdate, address, social security number)</a:t>
            </a:r>
          </a:p>
          <a:p>
            <a:pPr lvl="0"/>
            <a:r>
              <a:rPr lang="en-US" sz="3500" dirty="0"/>
              <a:t>Payment and credit history</a:t>
            </a:r>
          </a:p>
          <a:p>
            <a:pPr lvl="0"/>
            <a:r>
              <a:rPr lang="en-US" sz="3500" dirty="0"/>
              <a:t>Inquiries from creditors</a:t>
            </a:r>
          </a:p>
          <a:p>
            <a:pPr lvl="0"/>
            <a:r>
              <a:rPr lang="en-US" sz="3500" dirty="0"/>
              <a:t>Public records information (bankruptcies, foreclosures, etc.)</a:t>
            </a:r>
          </a:p>
          <a:p>
            <a:pPr marL="0" indent="0" algn="ctr">
              <a:buNone/>
            </a:pPr>
            <a:endParaRPr lang="en-US" sz="4400" b="1" dirty="0" smtClean="0"/>
          </a:p>
        </p:txBody>
      </p:sp>
    </p:spTree>
    <p:extLst>
      <p:ext uri="{BB962C8B-B14F-4D97-AF65-F5344CB8AC3E}">
        <p14:creationId xmlns:p14="http://schemas.microsoft.com/office/powerpoint/2010/main" val="35963120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6</a:t>
            </a:r>
            <a:endParaRPr lang="en-US" b="1" dirty="0"/>
          </a:p>
        </p:txBody>
      </p:sp>
      <p:sp>
        <p:nvSpPr>
          <p:cNvPr id="4" name="Content Placeholder 3"/>
          <p:cNvSpPr>
            <a:spLocks noGrp="1"/>
          </p:cNvSpPr>
          <p:nvPr>
            <p:ph idx="1"/>
          </p:nvPr>
        </p:nvSpPr>
        <p:spPr/>
        <p:txBody>
          <a:bodyPr/>
          <a:lstStyle/>
          <a:p>
            <a:pPr marL="0" indent="0" algn="ctr">
              <a:buNone/>
            </a:pPr>
            <a:r>
              <a:rPr lang="en-US" sz="4400" dirty="0" smtClean="0"/>
              <a:t>How can good or bad credit affect your life? List two ways it can impact you.</a:t>
            </a:r>
            <a:endParaRPr lang="en-US" sz="4400" dirty="0"/>
          </a:p>
        </p:txBody>
      </p:sp>
    </p:spTree>
    <p:extLst>
      <p:ext uri="{BB962C8B-B14F-4D97-AF65-F5344CB8AC3E}">
        <p14:creationId xmlns:p14="http://schemas.microsoft.com/office/powerpoint/2010/main" val="23693142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6</a:t>
            </a:r>
            <a:endParaRPr lang="en-US" b="1" dirty="0"/>
          </a:p>
        </p:txBody>
      </p:sp>
      <p:sp>
        <p:nvSpPr>
          <p:cNvPr id="4" name="Content Placeholder 3"/>
          <p:cNvSpPr>
            <a:spLocks noGrp="1"/>
          </p:cNvSpPr>
          <p:nvPr>
            <p:ph idx="1"/>
          </p:nvPr>
        </p:nvSpPr>
        <p:spPr>
          <a:xfrm>
            <a:off x="495300" y="1393723"/>
            <a:ext cx="8229600" cy="4525963"/>
          </a:xfrm>
        </p:spPr>
        <p:txBody>
          <a:bodyPr/>
          <a:lstStyle/>
          <a:p>
            <a:r>
              <a:rPr lang="en-US" sz="3400" dirty="0" smtClean="0"/>
              <a:t>Employment – Help or hinder you from getting a job</a:t>
            </a:r>
          </a:p>
          <a:p>
            <a:r>
              <a:rPr lang="en-US" sz="3400" dirty="0" smtClean="0"/>
              <a:t>Housing – Good credit helps you get an apartment or home</a:t>
            </a:r>
          </a:p>
          <a:p>
            <a:r>
              <a:rPr lang="en-US" sz="3400" dirty="0" smtClean="0"/>
              <a:t>Insurance – Companies may not provide services to people with bad credit</a:t>
            </a:r>
          </a:p>
          <a:p>
            <a:r>
              <a:rPr lang="en-US" sz="3400" dirty="0" smtClean="0"/>
              <a:t>More credit – Bad credit makes it difficult to get loans</a:t>
            </a:r>
          </a:p>
        </p:txBody>
      </p:sp>
    </p:spTree>
    <p:extLst>
      <p:ext uri="{BB962C8B-B14F-4D97-AF65-F5344CB8AC3E}">
        <p14:creationId xmlns:p14="http://schemas.microsoft.com/office/powerpoint/2010/main" val="19032535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6</a:t>
            </a:r>
            <a:endParaRPr lang="en-US" b="1" dirty="0"/>
          </a:p>
        </p:txBody>
      </p:sp>
      <p:sp>
        <p:nvSpPr>
          <p:cNvPr id="3" name="Content Placeholder 2"/>
          <p:cNvSpPr>
            <a:spLocks noGrp="1"/>
          </p:cNvSpPr>
          <p:nvPr>
            <p:ph sz="half" idx="1"/>
          </p:nvPr>
        </p:nvSpPr>
        <p:spPr>
          <a:xfrm>
            <a:off x="457200" y="1600200"/>
            <a:ext cx="4191000" cy="4525963"/>
          </a:xfrm>
        </p:spPr>
        <p:txBody>
          <a:bodyPr/>
          <a:lstStyle/>
          <a:p>
            <a:pPr marL="0" indent="0">
              <a:buNone/>
            </a:pPr>
            <a:r>
              <a:rPr lang="en-US" dirty="0" smtClean="0"/>
              <a:t>You received five birthday cards with the following enclosures: </a:t>
            </a:r>
          </a:p>
          <a:p>
            <a:pPr lvl="1"/>
            <a:r>
              <a:rPr lang="en-US" sz="2800" dirty="0" smtClean="0"/>
              <a:t>$75 in cash</a:t>
            </a:r>
          </a:p>
          <a:p>
            <a:pPr lvl="1"/>
            <a:r>
              <a:rPr lang="en-US" sz="2800" dirty="0" smtClean="0"/>
              <a:t>$50 check #123</a:t>
            </a:r>
          </a:p>
          <a:p>
            <a:pPr lvl="1"/>
            <a:r>
              <a:rPr lang="en-US" sz="2800" dirty="0" smtClean="0"/>
              <a:t>$35 check #526</a:t>
            </a:r>
          </a:p>
          <a:p>
            <a:pPr lvl="1"/>
            <a:r>
              <a:rPr lang="en-US" sz="2800" dirty="0" smtClean="0"/>
              <a:t>$25 in cash</a:t>
            </a:r>
          </a:p>
          <a:p>
            <a:pPr lvl="1"/>
            <a:r>
              <a:rPr lang="en-US" sz="2800" dirty="0" smtClean="0"/>
              <a:t>$25 check #725</a:t>
            </a:r>
            <a:endParaRPr lang="en-US" sz="2800" dirty="0"/>
          </a:p>
        </p:txBody>
      </p:sp>
      <p:sp>
        <p:nvSpPr>
          <p:cNvPr id="5" name="Content Placeholder 4"/>
          <p:cNvSpPr>
            <a:spLocks noGrp="1"/>
          </p:cNvSpPr>
          <p:nvPr>
            <p:ph sz="half" idx="2"/>
          </p:nvPr>
        </p:nvSpPr>
        <p:spPr>
          <a:xfrm>
            <a:off x="4692445" y="1570037"/>
            <a:ext cx="4038600" cy="4525963"/>
          </a:xfrm>
        </p:spPr>
        <p:txBody>
          <a:bodyPr/>
          <a:lstStyle/>
          <a:p>
            <a:pPr marL="0" indent="0">
              <a:buNone/>
            </a:pPr>
            <a:r>
              <a:rPr lang="en-US" dirty="0" smtClean="0"/>
              <a:t>Deposit half into your checking account, and get half back in cash. Fill out the deposit slip. </a:t>
            </a:r>
            <a:endParaRPr lang="en-US" dirty="0"/>
          </a:p>
        </p:txBody>
      </p:sp>
    </p:spTree>
    <p:extLst>
      <p:ext uri="{BB962C8B-B14F-4D97-AF65-F5344CB8AC3E}">
        <p14:creationId xmlns:p14="http://schemas.microsoft.com/office/powerpoint/2010/main" val="21554886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6 Answer</a:t>
            </a:r>
            <a:endParaRPr lang="en-US" b="1" dirty="0"/>
          </a:p>
        </p:txBody>
      </p:sp>
      <p:pic>
        <p:nvPicPr>
          <p:cNvPr id="9" name="Picture 8"/>
          <p:cNvPicPr/>
          <p:nvPr/>
        </p:nvPicPr>
        <p:blipFill>
          <a:blip r:embed="rId3"/>
          <a:stretch>
            <a:fillRect/>
          </a:stretch>
        </p:blipFill>
        <p:spPr>
          <a:xfrm>
            <a:off x="1066800" y="1524000"/>
            <a:ext cx="7258050" cy="3590720"/>
          </a:xfrm>
          <a:prstGeom prst="rect">
            <a:avLst/>
          </a:prstGeom>
        </p:spPr>
      </p:pic>
    </p:spTree>
    <p:extLst>
      <p:ext uri="{BB962C8B-B14F-4D97-AF65-F5344CB8AC3E}">
        <p14:creationId xmlns:p14="http://schemas.microsoft.com/office/powerpoint/2010/main" val="4298631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7</a:t>
            </a:r>
            <a:endParaRPr lang="en-US" b="1" dirty="0"/>
          </a:p>
        </p:txBody>
      </p:sp>
      <p:sp>
        <p:nvSpPr>
          <p:cNvPr id="4" name="Content Placeholder 3"/>
          <p:cNvSpPr>
            <a:spLocks noGrp="1"/>
          </p:cNvSpPr>
          <p:nvPr>
            <p:ph idx="1"/>
          </p:nvPr>
        </p:nvSpPr>
        <p:spPr>
          <a:xfrm>
            <a:off x="475247" y="1981200"/>
            <a:ext cx="8229600" cy="4525963"/>
          </a:xfrm>
        </p:spPr>
        <p:txBody>
          <a:bodyPr/>
          <a:lstStyle/>
          <a:p>
            <a:pPr marL="0" indent="0" algn="ctr">
              <a:buNone/>
            </a:pPr>
            <a:r>
              <a:rPr lang="en-US" sz="4400" dirty="0" smtClean="0"/>
              <a:t>What is stored in the magnetic strip on the back of your credit/debit card?</a:t>
            </a:r>
            <a:endParaRPr lang="en-US" sz="4400" dirty="0"/>
          </a:p>
        </p:txBody>
      </p:sp>
    </p:spTree>
    <p:extLst>
      <p:ext uri="{BB962C8B-B14F-4D97-AF65-F5344CB8AC3E}">
        <p14:creationId xmlns:p14="http://schemas.microsoft.com/office/powerpoint/2010/main" val="6377271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7</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Your account number </a:t>
            </a:r>
            <a:endParaRPr lang="en-US" sz="4400" dirty="0"/>
          </a:p>
        </p:txBody>
      </p:sp>
    </p:spTree>
    <p:extLst>
      <p:ext uri="{BB962C8B-B14F-4D97-AF65-F5344CB8AC3E}">
        <p14:creationId xmlns:p14="http://schemas.microsoft.com/office/powerpoint/2010/main" val="20265425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7</a:t>
            </a:r>
            <a:endParaRPr lang="en-US" b="1" dirty="0"/>
          </a:p>
        </p:txBody>
      </p:sp>
      <p:sp>
        <p:nvSpPr>
          <p:cNvPr id="4" name="Content Placeholder 3"/>
          <p:cNvSpPr>
            <a:spLocks noGrp="1"/>
          </p:cNvSpPr>
          <p:nvPr>
            <p:ph idx="1"/>
          </p:nvPr>
        </p:nvSpPr>
        <p:spPr>
          <a:xfrm>
            <a:off x="483268" y="2311984"/>
            <a:ext cx="8229600" cy="4525963"/>
          </a:xfrm>
        </p:spPr>
        <p:txBody>
          <a:bodyPr/>
          <a:lstStyle/>
          <a:p>
            <a:pPr marL="0" indent="0" algn="ctr">
              <a:buNone/>
            </a:pPr>
            <a:r>
              <a:rPr lang="en-US" sz="4400" dirty="0" smtClean="0"/>
              <a:t>Name one thing you should not use when choosing a PIN number. </a:t>
            </a:r>
            <a:endParaRPr lang="en-US" sz="4400" dirty="0"/>
          </a:p>
        </p:txBody>
      </p:sp>
    </p:spTree>
    <p:extLst>
      <p:ext uri="{BB962C8B-B14F-4D97-AF65-F5344CB8AC3E}">
        <p14:creationId xmlns:p14="http://schemas.microsoft.com/office/powerpoint/2010/main" val="40874261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7 Answer</a:t>
            </a:r>
            <a:endParaRPr lang="en-US" b="1" dirty="0"/>
          </a:p>
        </p:txBody>
      </p:sp>
      <p:sp>
        <p:nvSpPr>
          <p:cNvPr id="4" name="Content Placeholder 3"/>
          <p:cNvSpPr>
            <a:spLocks noGrp="1"/>
          </p:cNvSpPr>
          <p:nvPr>
            <p:ph idx="1"/>
          </p:nvPr>
        </p:nvSpPr>
        <p:spPr/>
        <p:txBody>
          <a:bodyPr/>
          <a:lstStyle/>
          <a:p>
            <a:r>
              <a:rPr lang="en-US" sz="4400" dirty="0" smtClean="0"/>
              <a:t>Birthdates</a:t>
            </a:r>
          </a:p>
          <a:p>
            <a:r>
              <a:rPr lang="en-US" sz="4400" dirty="0"/>
              <a:t>S</a:t>
            </a:r>
            <a:r>
              <a:rPr lang="en-US" sz="4400" dirty="0" smtClean="0"/>
              <a:t>treet address</a:t>
            </a:r>
          </a:p>
          <a:p>
            <a:r>
              <a:rPr lang="en-US" sz="4400" dirty="0" smtClean="0"/>
              <a:t>Social security number</a:t>
            </a:r>
            <a:endParaRPr lang="en-US" sz="4400" dirty="0"/>
          </a:p>
        </p:txBody>
      </p:sp>
    </p:spTree>
    <p:extLst>
      <p:ext uri="{BB962C8B-B14F-4D97-AF65-F5344CB8AC3E}">
        <p14:creationId xmlns:p14="http://schemas.microsoft.com/office/powerpoint/2010/main" val="1420030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a:t>
            </a:r>
            <a:r>
              <a:rPr lang="en-US" dirty="0" smtClean="0"/>
              <a:t> 8</a:t>
            </a:r>
            <a:endParaRPr lang="en-US" dirty="0"/>
          </a:p>
        </p:txBody>
      </p:sp>
      <p:sp>
        <p:nvSpPr>
          <p:cNvPr id="4" name="Content Placeholder 3"/>
          <p:cNvSpPr>
            <a:spLocks noGrp="1"/>
          </p:cNvSpPr>
          <p:nvPr>
            <p:ph idx="1"/>
          </p:nvPr>
        </p:nvSpPr>
        <p:spPr>
          <a:xfrm>
            <a:off x="495300" y="2332037"/>
            <a:ext cx="8229600" cy="4525963"/>
          </a:xfrm>
        </p:spPr>
        <p:txBody>
          <a:bodyPr/>
          <a:lstStyle/>
          <a:p>
            <a:pPr marL="0" indent="0" algn="ctr">
              <a:buNone/>
            </a:pPr>
            <a:r>
              <a:rPr lang="en-US" sz="4400" dirty="0" smtClean="0"/>
              <a:t>What is the free website you can use to access your credit report?</a:t>
            </a:r>
            <a:endParaRPr lang="en-US" sz="4400" dirty="0"/>
          </a:p>
        </p:txBody>
      </p:sp>
    </p:spTree>
    <p:extLst>
      <p:ext uri="{BB962C8B-B14F-4D97-AF65-F5344CB8AC3E}">
        <p14:creationId xmlns:p14="http://schemas.microsoft.com/office/powerpoint/2010/main" val="12125769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8</a:t>
            </a:r>
            <a:endParaRPr lang="en-US" b="1" dirty="0"/>
          </a:p>
        </p:txBody>
      </p:sp>
      <p:sp>
        <p:nvSpPr>
          <p:cNvPr id="4" name="Content Placeholder 3"/>
          <p:cNvSpPr>
            <a:spLocks noGrp="1"/>
          </p:cNvSpPr>
          <p:nvPr>
            <p:ph idx="1"/>
          </p:nvPr>
        </p:nvSpPr>
        <p:spPr/>
        <p:txBody>
          <a:bodyPr/>
          <a:lstStyle/>
          <a:p>
            <a:pPr marL="0" indent="0" algn="ctr">
              <a:buNone/>
            </a:pPr>
            <a:endParaRPr lang="en-US" sz="4400" b="1" dirty="0"/>
          </a:p>
          <a:p>
            <a:pPr marL="0" indent="0" algn="ctr">
              <a:buNone/>
            </a:pPr>
            <a:r>
              <a:rPr lang="en-US" sz="4400" dirty="0" smtClean="0"/>
              <a:t>www.annualcreditreport.com</a:t>
            </a:r>
            <a:endParaRPr lang="en-US" sz="4400" dirty="0"/>
          </a:p>
        </p:txBody>
      </p:sp>
    </p:spTree>
    <p:extLst>
      <p:ext uri="{BB962C8B-B14F-4D97-AF65-F5344CB8AC3E}">
        <p14:creationId xmlns:p14="http://schemas.microsoft.com/office/powerpoint/2010/main" val="38956771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8</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What is the name of the form you use to put money (checks/cash) into the bank? </a:t>
            </a:r>
            <a:endParaRPr lang="en-US" sz="4400" b="1" dirty="0"/>
          </a:p>
        </p:txBody>
      </p:sp>
    </p:spTree>
    <p:extLst>
      <p:ext uri="{BB962C8B-B14F-4D97-AF65-F5344CB8AC3E}">
        <p14:creationId xmlns:p14="http://schemas.microsoft.com/office/powerpoint/2010/main" val="24069060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8 Answer</a:t>
            </a:r>
            <a:endParaRPr lang="en-US" b="1" dirty="0"/>
          </a:p>
        </p:txBody>
      </p:sp>
      <p:sp>
        <p:nvSpPr>
          <p:cNvPr id="4" name="Content Placeholder 3"/>
          <p:cNvSpPr>
            <a:spLocks noGrp="1"/>
          </p:cNvSpPr>
          <p:nvPr>
            <p:ph idx="1"/>
          </p:nvPr>
        </p:nvSpPr>
        <p:spPr>
          <a:xfrm>
            <a:off x="495300" y="1371600"/>
            <a:ext cx="8229600" cy="4525963"/>
          </a:xfrm>
        </p:spPr>
        <p:txBody>
          <a:bodyPr/>
          <a:lstStyle/>
          <a:p>
            <a:pPr marL="0" indent="0" algn="ctr">
              <a:buNone/>
            </a:pPr>
            <a:endParaRPr lang="en-US" sz="4400" b="1" dirty="0" smtClean="0"/>
          </a:p>
          <a:p>
            <a:pPr marL="0" indent="0" algn="ctr">
              <a:buNone/>
            </a:pPr>
            <a:endParaRPr lang="en-US" sz="4400" b="1" dirty="0"/>
          </a:p>
          <a:p>
            <a:pPr marL="0" indent="0" algn="ctr">
              <a:buNone/>
            </a:pPr>
            <a:r>
              <a:rPr lang="en-US" sz="4400" dirty="0" smtClean="0"/>
              <a:t>Deposit Slip</a:t>
            </a:r>
          </a:p>
        </p:txBody>
      </p:sp>
    </p:spTree>
    <p:extLst>
      <p:ext uri="{BB962C8B-B14F-4D97-AF65-F5344CB8AC3E}">
        <p14:creationId xmlns:p14="http://schemas.microsoft.com/office/powerpoint/2010/main" val="2357639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9</a:t>
            </a:r>
            <a:endParaRPr lang="en-US" b="1" dirty="0"/>
          </a:p>
        </p:txBody>
      </p:sp>
      <p:sp>
        <p:nvSpPr>
          <p:cNvPr id="4" name="Content Placeholder 3"/>
          <p:cNvSpPr>
            <a:spLocks noGrp="1"/>
          </p:cNvSpPr>
          <p:nvPr>
            <p:ph idx="1"/>
          </p:nvPr>
        </p:nvSpPr>
        <p:spPr>
          <a:xfrm>
            <a:off x="483010" y="2324663"/>
            <a:ext cx="8356190" cy="4525963"/>
          </a:xfrm>
        </p:spPr>
        <p:txBody>
          <a:bodyPr/>
          <a:lstStyle/>
          <a:p>
            <a:pPr marL="0" indent="0" algn="ctr">
              <a:buNone/>
            </a:pPr>
            <a:r>
              <a:rPr lang="en-US" sz="4400" dirty="0" smtClean="0"/>
              <a:t>When deciding to purchase an item, the best thing to ask yourself is…?</a:t>
            </a:r>
            <a:endParaRPr lang="en-US" sz="4400" dirty="0"/>
          </a:p>
        </p:txBody>
      </p:sp>
    </p:spTree>
    <p:extLst>
      <p:ext uri="{BB962C8B-B14F-4D97-AF65-F5344CB8AC3E}">
        <p14:creationId xmlns:p14="http://schemas.microsoft.com/office/powerpoint/2010/main" val="8524882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9</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Do I need this?</a:t>
            </a:r>
            <a:endParaRPr lang="en-US" sz="4400" dirty="0"/>
          </a:p>
        </p:txBody>
      </p:sp>
    </p:spTree>
    <p:extLst>
      <p:ext uri="{BB962C8B-B14F-4D97-AF65-F5344CB8AC3E}">
        <p14:creationId xmlns:p14="http://schemas.microsoft.com/office/powerpoint/2010/main" val="21454736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9</a:t>
            </a:r>
            <a:endParaRPr lang="en-US" b="1" dirty="0"/>
          </a:p>
        </p:txBody>
      </p:sp>
      <p:sp>
        <p:nvSpPr>
          <p:cNvPr id="4" name="Content Placeholder 3"/>
          <p:cNvSpPr>
            <a:spLocks noGrp="1"/>
          </p:cNvSpPr>
          <p:nvPr>
            <p:ph idx="1"/>
          </p:nvPr>
        </p:nvSpPr>
        <p:spPr>
          <a:xfrm>
            <a:off x="495300" y="1398639"/>
            <a:ext cx="8229600" cy="3840163"/>
          </a:xfrm>
        </p:spPr>
        <p:txBody>
          <a:bodyPr/>
          <a:lstStyle/>
          <a:p>
            <a:pPr marL="0" indent="0" algn="ctr">
              <a:buNone/>
            </a:pPr>
            <a:endParaRPr lang="en-US" sz="4400" b="1" dirty="0" smtClean="0"/>
          </a:p>
          <a:p>
            <a:pPr marL="0" indent="0" algn="ctr">
              <a:buNone/>
            </a:pPr>
            <a:r>
              <a:rPr lang="en-US" sz="4400" dirty="0" smtClean="0"/>
              <a:t>True or False? If I pay my credit card </a:t>
            </a:r>
            <a:r>
              <a:rPr lang="en-US" sz="4400" b="1" dirty="0" smtClean="0"/>
              <a:t>in full </a:t>
            </a:r>
            <a:r>
              <a:rPr lang="en-US" sz="4400" dirty="0" smtClean="0"/>
              <a:t>by the due date I will not owe any interest.</a:t>
            </a:r>
            <a:endParaRPr lang="en-US" sz="4400" dirty="0"/>
          </a:p>
        </p:txBody>
      </p:sp>
    </p:spTree>
    <p:extLst>
      <p:ext uri="{BB962C8B-B14F-4D97-AF65-F5344CB8AC3E}">
        <p14:creationId xmlns:p14="http://schemas.microsoft.com/office/powerpoint/2010/main" val="21812197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9 Answer</a:t>
            </a:r>
            <a:endParaRPr lang="en-US" b="1" dirty="0"/>
          </a:p>
        </p:txBody>
      </p:sp>
      <p:sp>
        <p:nvSpPr>
          <p:cNvPr id="4" name="Content Placeholder 3"/>
          <p:cNvSpPr>
            <a:spLocks noGrp="1"/>
          </p:cNvSpPr>
          <p:nvPr>
            <p:ph idx="1"/>
          </p:nvPr>
        </p:nvSpPr>
        <p:spPr>
          <a:xfrm>
            <a:off x="354576" y="1143000"/>
            <a:ext cx="8511048" cy="4525963"/>
          </a:xfrm>
        </p:spPr>
        <p:txBody>
          <a:bodyPr/>
          <a:lstStyle/>
          <a:p>
            <a:pPr marL="0" indent="0" algn="ctr">
              <a:buNone/>
            </a:pPr>
            <a:endParaRPr lang="en-US" sz="4400" b="1" dirty="0"/>
          </a:p>
          <a:p>
            <a:pPr marL="0" indent="0" algn="ctr">
              <a:buNone/>
            </a:pPr>
            <a:r>
              <a:rPr lang="en-US" sz="4400" b="1" dirty="0" smtClean="0"/>
              <a:t>True. </a:t>
            </a:r>
            <a:r>
              <a:rPr lang="en-US" sz="4400" dirty="0"/>
              <a:t>If you pay the entire balance within the grace period allowed (usually about 28 days), you will not owe any interest on your purchases.</a:t>
            </a:r>
            <a:endParaRPr lang="en-US" sz="4400" b="1" dirty="0" smtClean="0"/>
          </a:p>
        </p:txBody>
      </p:sp>
    </p:spTree>
    <p:extLst>
      <p:ext uri="{BB962C8B-B14F-4D97-AF65-F5344CB8AC3E}">
        <p14:creationId xmlns:p14="http://schemas.microsoft.com/office/powerpoint/2010/main" val="37124006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10</a:t>
            </a:r>
            <a:endParaRPr lang="en-US" b="1" dirty="0"/>
          </a:p>
        </p:txBody>
      </p:sp>
      <p:sp>
        <p:nvSpPr>
          <p:cNvPr id="4" name="Content Placeholder 3"/>
          <p:cNvSpPr>
            <a:spLocks noGrp="1"/>
          </p:cNvSpPr>
          <p:nvPr>
            <p:ph idx="1"/>
          </p:nvPr>
        </p:nvSpPr>
        <p:spPr>
          <a:xfrm>
            <a:off x="495300" y="1600200"/>
            <a:ext cx="8229600" cy="4525963"/>
          </a:xfrm>
        </p:spPr>
        <p:txBody>
          <a:bodyPr/>
          <a:lstStyle/>
          <a:p>
            <a:pPr marL="0" indent="0" algn="ctr">
              <a:buNone/>
            </a:pPr>
            <a:endParaRPr lang="en-US" sz="4400" b="1" dirty="0" smtClean="0"/>
          </a:p>
          <a:p>
            <a:pPr marL="0" indent="0" algn="ctr">
              <a:buNone/>
            </a:pPr>
            <a:r>
              <a:rPr lang="en-US" sz="4400" dirty="0" smtClean="0"/>
              <a:t>How often can you request to see your credit report for free?</a:t>
            </a:r>
            <a:endParaRPr lang="en-US" sz="4400" dirty="0"/>
          </a:p>
        </p:txBody>
      </p:sp>
    </p:spTree>
    <p:extLst>
      <p:ext uri="{BB962C8B-B14F-4D97-AF65-F5344CB8AC3E}">
        <p14:creationId xmlns:p14="http://schemas.microsoft.com/office/powerpoint/2010/main" val="9797239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10</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Once a year.</a:t>
            </a:r>
            <a:endParaRPr lang="en-US" sz="4400" dirty="0"/>
          </a:p>
        </p:txBody>
      </p:sp>
    </p:spTree>
    <p:extLst>
      <p:ext uri="{BB962C8B-B14F-4D97-AF65-F5344CB8AC3E}">
        <p14:creationId xmlns:p14="http://schemas.microsoft.com/office/powerpoint/2010/main" val="19902155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10</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a:t>True or False? If I pay the </a:t>
            </a:r>
            <a:r>
              <a:rPr lang="en-US" sz="4400" b="1" dirty="0"/>
              <a:t>minimum monthly payment</a:t>
            </a:r>
            <a:r>
              <a:rPr lang="en-US" sz="4400" dirty="0"/>
              <a:t> on a credit </a:t>
            </a:r>
            <a:r>
              <a:rPr lang="en-US" sz="4400" dirty="0" smtClean="0"/>
              <a:t>card bill, </a:t>
            </a:r>
            <a:r>
              <a:rPr lang="en-US" sz="4400" dirty="0"/>
              <a:t>then I won’t owe any interest. </a:t>
            </a:r>
          </a:p>
        </p:txBody>
      </p:sp>
    </p:spTree>
    <p:extLst>
      <p:ext uri="{BB962C8B-B14F-4D97-AF65-F5344CB8AC3E}">
        <p14:creationId xmlns:p14="http://schemas.microsoft.com/office/powerpoint/2010/main" val="23551975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10 Answer</a:t>
            </a:r>
            <a:endParaRPr lang="en-US" b="1" dirty="0"/>
          </a:p>
        </p:txBody>
      </p:sp>
      <p:sp>
        <p:nvSpPr>
          <p:cNvPr id="4" name="Content Placeholder 3"/>
          <p:cNvSpPr>
            <a:spLocks noGrp="1"/>
          </p:cNvSpPr>
          <p:nvPr>
            <p:ph idx="1"/>
          </p:nvPr>
        </p:nvSpPr>
        <p:spPr/>
        <p:txBody>
          <a:bodyPr/>
          <a:lstStyle/>
          <a:p>
            <a:pPr marL="0" indent="0" algn="ctr">
              <a:buNone/>
            </a:pPr>
            <a:r>
              <a:rPr lang="en-US" sz="3800" b="1" dirty="0"/>
              <a:t>False. </a:t>
            </a:r>
            <a:r>
              <a:rPr lang="en-US" sz="3800" b="1" dirty="0" smtClean="0"/>
              <a:t> </a:t>
            </a:r>
            <a:r>
              <a:rPr lang="en-US" sz="3800" dirty="0" smtClean="0"/>
              <a:t>After </a:t>
            </a:r>
            <a:r>
              <a:rPr lang="en-US" sz="3800" dirty="0"/>
              <a:t>you subtract the minimum payment from your balance, finance charges will be added to your remaining balance. So avoid the minimum payment trap. Pay your bill in full, or as close to in full as you can.</a:t>
            </a:r>
          </a:p>
          <a:p>
            <a:pPr marL="0" indent="0" algn="ctr">
              <a:buNone/>
            </a:pPr>
            <a:endParaRPr lang="en-US" sz="4400" b="1" dirty="0" smtClean="0"/>
          </a:p>
        </p:txBody>
      </p:sp>
    </p:spTree>
    <p:extLst>
      <p:ext uri="{BB962C8B-B14F-4D97-AF65-F5344CB8AC3E}">
        <p14:creationId xmlns:p14="http://schemas.microsoft.com/office/powerpoint/2010/main" val="16630322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Question 11</a:t>
            </a:r>
            <a:endParaRPr lang="en-US" b="1" dirty="0"/>
          </a:p>
        </p:txBody>
      </p:sp>
      <p:sp>
        <p:nvSpPr>
          <p:cNvPr id="4" name="Content Placeholder 3"/>
          <p:cNvSpPr>
            <a:spLocks noGrp="1"/>
          </p:cNvSpPr>
          <p:nvPr>
            <p:ph idx="1"/>
          </p:nvPr>
        </p:nvSpPr>
        <p:spPr>
          <a:xfrm>
            <a:off x="495300" y="2332037"/>
            <a:ext cx="8229600" cy="4525963"/>
          </a:xfrm>
        </p:spPr>
        <p:txBody>
          <a:bodyPr/>
          <a:lstStyle/>
          <a:p>
            <a:pPr marL="0" indent="0" algn="ctr">
              <a:buNone/>
            </a:pPr>
            <a:r>
              <a:rPr lang="en-US" sz="4400" dirty="0" smtClean="0"/>
              <a:t>What is it called when you spend more money that what is in your account?</a:t>
            </a:r>
            <a:endParaRPr lang="en-US" sz="4400" dirty="0"/>
          </a:p>
        </p:txBody>
      </p:sp>
    </p:spTree>
    <p:extLst>
      <p:ext uri="{BB962C8B-B14F-4D97-AF65-F5344CB8AC3E}">
        <p14:creationId xmlns:p14="http://schemas.microsoft.com/office/powerpoint/2010/main" val="20984400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11</a:t>
            </a:r>
            <a:endParaRPr lang="en-US" b="1" dirty="0"/>
          </a:p>
        </p:txBody>
      </p:sp>
      <p:sp>
        <p:nvSpPr>
          <p:cNvPr id="4" name="Content Placeholder 3"/>
          <p:cNvSpPr>
            <a:spLocks noGrp="1"/>
          </p:cNvSpPr>
          <p:nvPr>
            <p:ph idx="1"/>
          </p:nvPr>
        </p:nvSpPr>
        <p:spPr/>
        <p:txBody>
          <a:bodyPr/>
          <a:lstStyle/>
          <a:p>
            <a:pPr marL="0" indent="0" algn="ctr">
              <a:buNone/>
            </a:pPr>
            <a:endParaRPr lang="en-US" sz="4400" b="1" dirty="0" smtClean="0"/>
          </a:p>
          <a:p>
            <a:pPr marL="0" indent="0" algn="ctr">
              <a:buNone/>
            </a:pPr>
            <a:r>
              <a:rPr lang="en-US" sz="4400" dirty="0" smtClean="0"/>
              <a:t>An overdraft.</a:t>
            </a:r>
            <a:endParaRPr lang="en-US" sz="4400" dirty="0"/>
          </a:p>
        </p:txBody>
      </p:sp>
    </p:spTree>
    <p:extLst>
      <p:ext uri="{BB962C8B-B14F-4D97-AF65-F5344CB8AC3E}">
        <p14:creationId xmlns:p14="http://schemas.microsoft.com/office/powerpoint/2010/main" val="17477799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11</a:t>
            </a:r>
            <a:endParaRPr lang="en-US" b="1" dirty="0"/>
          </a:p>
        </p:txBody>
      </p:sp>
      <p:sp>
        <p:nvSpPr>
          <p:cNvPr id="4" name="Content Placeholder 3"/>
          <p:cNvSpPr>
            <a:spLocks noGrp="1"/>
          </p:cNvSpPr>
          <p:nvPr>
            <p:ph idx="1"/>
          </p:nvPr>
        </p:nvSpPr>
        <p:spPr>
          <a:xfrm>
            <a:off x="495300" y="1371600"/>
            <a:ext cx="8229600" cy="4525963"/>
          </a:xfrm>
        </p:spPr>
        <p:txBody>
          <a:bodyPr/>
          <a:lstStyle/>
          <a:p>
            <a:pPr marL="0" indent="0">
              <a:buNone/>
            </a:pPr>
            <a:r>
              <a:rPr lang="en-US" sz="2600" dirty="0" smtClean="0"/>
              <a:t>Justin just found a job with a take-home pay of $2200 per month. His expenses are: </a:t>
            </a:r>
          </a:p>
          <a:p>
            <a:pPr lvl="1"/>
            <a:r>
              <a:rPr lang="en-US" sz="2600" dirty="0" smtClean="0"/>
              <a:t>Rent: $800</a:t>
            </a:r>
          </a:p>
          <a:p>
            <a:pPr lvl="1"/>
            <a:r>
              <a:rPr lang="en-US" sz="2600" dirty="0" smtClean="0"/>
              <a:t>Groceries: $200</a:t>
            </a:r>
          </a:p>
          <a:p>
            <a:pPr lvl="1"/>
            <a:r>
              <a:rPr lang="en-US" sz="2600" dirty="0" smtClean="0"/>
              <a:t>Transportation: $200</a:t>
            </a:r>
          </a:p>
          <a:p>
            <a:pPr lvl="1"/>
            <a:r>
              <a:rPr lang="en-US" sz="2600" dirty="0" smtClean="0"/>
              <a:t>Clothing: $100</a:t>
            </a:r>
          </a:p>
          <a:p>
            <a:pPr lvl="1"/>
            <a:r>
              <a:rPr lang="en-US" sz="2600" dirty="0" smtClean="0"/>
              <a:t>Restaurants: $150</a:t>
            </a:r>
          </a:p>
          <a:p>
            <a:pPr lvl="1"/>
            <a:r>
              <a:rPr lang="en-US" sz="2600" dirty="0" smtClean="0"/>
              <a:t>Miscellaneous: $250</a:t>
            </a:r>
          </a:p>
          <a:p>
            <a:pPr marL="457200" lvl="1" indent="0">
              <a:buNone/>
            </a:pPr>
            <a:endParaRPr lang="en-US" sz="2600" dirty="0" smtClean="0"/>
          </a:p>
          <a:p>
            <a:pPr marL="57150" indent="0">
              <a:buNone/>
            </a:pPr>
            <a:r>
              <a:rPr lang="en-US" sz="2600" dirty="0" smtClean="0"/>
              <a:t>How </a:t>
            </a:r>
            <a:r>
              <a:rPr lang="en-US" sz="2600" dirty="0"/>
              <a:t>long will it take him to save $1000</a:t>
            </a:r>
            <a:r>
              <a:rPr lang="en-US" dirty="0"/>
              <a:t>? </a:t>
            </a:r>
          </a:p>
        </p:txBody>
      </p:sp>
    </p:spTree>
    <p:extLst>
      <p:ext uri="{BB962C8B-B14F-4D97-AF65-F5344CB8AC3E}">
        <p14:creationId xmlns:p14="http://schemas.microsoft.com/office/powerpoint/2010/main" val="37813794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11 Answer</a:t>
            </a:r>
            <a:endParaRPr lang="en-US" b="1" dirty="0"/>
          </a:p>
        </p:txBody>
      </p:sp>
      <p:sp>
        <p:nvSpPr>
          <p:cNvPr id="4" name="Content Placeholder 3"/>
          <p:cNvSpPr>
            <a:spLocks noGrp="1"/>
          </p:cNvSpPr>
          <p:nvPr>
            <p:ph idx="1"/>
          </p:nvPr>
        </p:nvSpPr>
        <p:spPr>
          <a:xfrm>
            <a:off x="228600" y="1219200"/>
            <a:ext cx="8229600" cy="4525963"/>
          </a:xfrm>
        </p:spPr>
        <p:txBody>
          <a:bodyPr/>
          <a:lstStyle/>
          <a:p>
            <a:pPr marL="0" indent="0" algn="ctr">
              <a:buNone/>
            </a:pPr>
            <a:endParaRPr lang="en-US" b="1" dirty="0" smtClean="0"/>
          </a:p>
          <a:p>
            <a:pPr marL="0" indent="0" algn="ctr">
              <a:buNone/>
            </a:pPr>
            <a:endParaRPr lang="en-US" sz="4400" b="1" dirty="0" smtClean="0"/>
          </a:p>
          <a:p>
            <a:pPr marL="0" indent="0" algn="ctr">
              <a:buNone/>
            </a:pPr>
            <a:r>
              <a:rPr lang="en-US" sz="4400" dirty="0" smtClean="0"/>
              <a:t>2 months</a:t>
            </a:r>
            <a:endParaRPr lang="en-US" sz="4400" dirty="0"/>
          </a:p>
        </p:txBody>
      </p:sp>
    </p:spTree>
    <p:extLst>
      <p:ext uri="{BB962C8B-B14F-4D97-AF65-F5344CB8AC3E}">
        <p14:creationId xmlns:p14="http://schemas.microsoft.com/office/powerpoint/2010/main" val="25379925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dirty="0" smtClean="0"/>
              <a:t>Questi</a:t>
            </a:r>
            <a:r>
              <a:rPr lang="en-US" b="1" dirty="0" smtClean="0"/>
              <a:t>o</a:t>
            </a:r>
            <a:r>
              <a:rPr lang="en-US" dirty="0" smtClean="0"/>
              <a:t>n 12</a:t>
            </a:r>
            <a:endParaRPr lang="en-US" dirty="0"/>
          </a:p>
        </p:txBody>
      </p:sp>
      <p:sp>
        <p:nvSpPr>
          <p:cNvPr id="4" name="Content Placeholder 3"/>
          <p:cNvSpPr>
            <a:spLocks noGrp="1"/>
          </p:cNvSpPr>
          <p:nvPr>
            <p:ph idx="1"/>
          </p:nvPr>
        </p:nvSpPr>
        <p:spPr>
          <a:xfrm>
            <a:off x="495300" y="2311984"/>
            <a:ext cx="8229600" cy="4525963"/>
          </a:xfrm>
        </p:spPr>
        <p:txBody>
          <a:bodyPr/>
          <a:lstStyle/>
          <a:p>
            <a:pPr marL="0" indent="0" algn="ctr">
              <a:buNone/>
            </a:pPr>
            <a:r>
              <a:rPr lang="en-US" sz="4400" dirty="0" smtClean="0"/>
              <a:t>True or False? Your credit score determines how likely you are to get a loan.</a:t>
            </a:r>
            <a:endParaRPr lang="en-US" sz="4400" dirty="0"/>
          </a:p>
        </p:txBody>
      </p:sp>
    </p:spTree>
    <p:extLst>
      <p:ext uri="{BB962C8B-B14F-4D97-AF65-F5344CB8AC3E}">
        <p14:creationId xmlns:p14="http://schemas.microsoft.com/office/powerpoint/2010/main" val="9894800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Answer 12</a:t>
            </a:r>
            <a:endParaRPr lang="en-US" b="1" dirty="0"/>
          </a:p>
        </p:txBody>
      </p:sp>
      <p:sp>
        <p:nvSpPr>
          <p:cNvPr id="4" name="Content Placeholder 3"/>
          <p:cNvSpPr>
            <a:spLocks noGrp="1"/>
          </p:cNvSpPr>
          <p:nvPr>
            <p:ph idx="1"/>
          </p:nvPr>
        </p:nvSpPr>
        <p:spPr>
          <a:xfrm>
            <a:off x="495300" y="1344561"/>
            <a:ext cx="8229600" cy="4525963"/>
          </a:xfrm>
        </p:spPr>
        <p:txBody>
          <a:bodyPr/>
          <a:lstStyle/>
          <a:p>
            <a:pPr marL="0" indent="0" algn="ctr">
              <a:buNone/>
            </a:pPr>
            <a:r>
              <a:rPr lang="en-US" sz="3600" b="1" dirty="0" smtClean="0"/>
              <a:t>True.  </a:t>
            </a:r>
            <a:r>
              <a:rPr lang="en-US" sz="3600" dirty="0" smtClean="0"/>
              <a:t>Your credit score </a:t>
            </a:r>
            <a:r>
              <a:rPr lang="en-US" sz="3600" dirty="0"/>
              <a:t>helps lenders decide if you’re a good credit risk or not. The higher the score, the lower the risk. The higher your credit score, the </a:t>
            </a:r>
            <a:r>
              <a:rPr lang="en-US" sz="3600" dirty="0" smtClean="0"/>
              <a:t>more likely they are to give you a loan and the better </a:t>
            </a:r>
            <a:r>
              <a:rPr lang="en-US" sz="3600" dirty="0"/>
              <a:t>the interest rate lenders are likely to offer </a:t>
            </a:r>
            <a:r>
              <a:rPr lang="en-US" sz="3600" dirty="0" smtClean="0"/>
              <a:t>you – which means more money in your pocket!</a:t>
            </a:r>
            <a:endParaRPr lang="en-US" sz="3600" dirty="0"/>
          </a:p>
        </p:txBody>
      </p:sp>
    </p:spTree>
    <p:extLst>
      <p:ext uri="{BB962C8B-B14F-4D97-AF65-F5344CB8AC3E}">
        <p14:creationId xmlns:p14="http://schemas.microsoft.com/office/powerpoint/2010/main" val="747037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12</a:t>
            </a:r>
            <a:endParaRPr lang="en-US" b="1" dirty="0"/>
          </a:p>
        </p:txBody>
      </p:sp>
      <p:sp>
        <p:nvSpPr>
          <p:cNvPr id="4" name="Content Placeholder 3"/>
          <p:cNvSpPr>
            <a:spLocks noGrp="1"/>
          </p:cNvSpPr>
          <p:nvPr>
            <p:ph idx="1"/>
          </p:nvPr>
        </p:nvSpPr>
        <p:spPr>
          <a:xfrm>
            <a:off x="478094" y="1219200"/>
            <a:ext cx="8665906" cy="4525963"/>
          </a:xfrm>
        </p:spPr>
        <p:txBody>
          <a:bodyPr/>
          <a:lstStyle/>
          <a:p>
            <a:pPr marL="0" indent="0" algn="ctr">
              <a:buNone/>
            </a:pPr>
            <a:endParaRPr lang="en-US" sz="4400" b="1" dirty="0" smtClean="0"/>
          </a:p>
          <a:p>
            <a:pPr marL="0" indent="0" algn="ctr">
              <a:buNone/>
            </a:pPr>
            <a:r>
              <a:rPr lang="en-US" sz="4400" dirty="0" smtClean="0"/>
              <a:t>True or False? When opening a credit card, it’s good to find the card with the highest interest rate.</a:t>
            </a:r>
            <a:endParaRPr lang="en-US" sz="4400" dirty="0"/>
          </a:p>
        </p:txBody>
      </p:sp>
    </p:spTree>
    <p:extLst>
      <p:ext uri="{BB962C8B-B14F-4D97-AF65-F5344CB8AC3E}">
        <p14:creationId xmlns:p14="http://schemas.microsoft.com/office/powerpoint/2010/main" val="6319484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Challenge 12 Answer</a:t>
            </a:r>
            <a:endParaRPr lang="en-US" b="1" dirty="0"/>
          </a:p>
        </p:txBody>
      </p:sp>
      <p:sp>
        <p:nvSpPr>
          <p:cNvPr id="4" name="Content Placeholder 3"/>
          <p:cNvSpPr>
            <a:spLocks noGrp="1"/>
          </p:cNvSpPr>
          <p:nvPr>
            <p:ph idx="1"/>
          </p:nvPr>
        </p:nvSpPr>
        <p:spPr>
          <a:xfrm>
            <a:off x="471237" y="2328026"/>
            <a:ext cx="8229600" cy="4525963"/>
          </a:xfrm>
        </p:spPr>
        <p:txBody>
          <a:bodyPr/>
          <a:lstStyle/>
          <a:p>
            <a:pPr marL="0" indent="0" algn="ctr">
              <a:buNone/>
            </a:pPr>
            <a:r>
              <a:rPr lang="en-US" sz="4400" b="1" dirty="0" smtClean="0"/>
              <a:t>False. </a:t>
            </a:r>
            <a:r>
              <a:rPr lang="en-US" sz="4400" dirty="0" smtClean="0"/>
              <a:t>The higher the interest rate, the more you pay in the long run.</a:t>
            </a:r>
          </a:p>
        </p:txBody>
      </p:sp>
    </p:spTree>
    <p:extLst>
      <p:ext uri="{BB962C8B-B14F-4D97-AF65-F5344CB8AC3E}">
        <p14:creationId xmlns:p14="http://schemas.microsoft.com/office/powerpoint/2010/main" val="10393167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Final Challenge</a:t>
            </a:r>
            <a:endParaRPr lang="en-US" b="1" dirty="0"/>
          </a:p>
        </p:txBody>
      </p:sp>
      <p:sp>
        <p:nvSpPr>
          <p:cNvPr id="4" name="Content Placeholder 3"/>
          <p:cNvSpPr>
            <a:spLocks noGrp="1"/>
          </p:cNvSpPr>
          <p:nvPr>
            <p:ph idx="1"/>
          </p:nvPr>
        </p:nvSpPr>
        <p:spPr>
          <a:xfrm>
            <a:off x="685800" y="1600200"/>
            <a:ext cx="7848600" cy="4525963"/>
          </a:xfrm>
        </p:spPr>
        <p:txBody>
          <a:bodyPr/>
          <a:lstStyle/>
          <a:p>
            <a:pPr marL="0" indent="0" algn="ctr">
              <a:buNone/>
            </a:pPr>
            <a:r>
              <a:rPr lang="en-US" sz="4400" dirty="0" smtClean="0"/>
              <a:t>Determine how many points your team will risk. </a:t>
            </a:r>
          </a:p>
          <a:p>
            <a:pPr marL="0" indent="0" algn="ctr">
              <a:buNone/>
            </a:pPr>
            <a:r>
              <a:rPr lang="en-US" sz="4400" dirty="0" smtClean="0"/>
              <a:t>Complete the final challenge on the next slide. </a:t>
            </a:r>
            <a:endParaRPr lang="en-US" sz="4400" dirty="0"/>
          </a:p>
        </p:txBody>
      </p:sp>
    </p:spTree>
    <p:extLst>
      <p:ext uri="{BB962C8B-B14F-4D97-AF65-F5344CB8AC3E}">
        <p14:creationId xmlns:p14="http://schemas.microsoft.com/office/powerpoint/2010/main" val="38001246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Final Challenge</a:t>
            </a:r>
            <a:endParaRPr lang="en-US" b="1" dirty="0"/>
          </a:p>
        </p:txBody>
      </p:sp>
      <p:sp>
        <p:nvSpPr>
          <p:cNvPr id="4" name="Content Placeholder 3"/>
          <p:cNvSpPr>
            <a:spLocks noGrp="1"/>
          </p:cNvSpPr>
          <p:nvPr>
            <p:ph idx="1"/>
          </p:nvPr>
        </p:nvSpPr>
        <p:spPr>
          <a:xfrm>
            <a:off x="495300" y="2209800"/>
            <a:ext cx="8229600" cy="4525963"/>
          </a:xfrm>
        </p:spPr>
        <p:txBody>
          <a:bodyPr/>
          <a:lstStyle/>
          <a:p>
            <a:pPr marL="0" indent="0" algn="ctr">
              <a:buNone/>
            </a:pPr>
            <a:r>
              <a:rPr lang="en-US" sz="4400" dirty="0" smtClean="0"/>
              <a:t>Fill out the given checks, deposit slips, and register to balance your checkbook. </a:t>
            </a:r>
            <a:endParaRPr lang="en-US" sz="4400" dirty="0"/>
          </a:p>
        </p:txBody>
      </p:sp>
    </p:spTree>
    <p:extLst>
      <p:ext uri="{BB962C8B-B14F-4D97-AF65-F5344CB8AC3E}">
        <p14:creationId xmlns:p14="http://schemas.microsoft.com/office/powerpoint/2010/main" val="102587383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sz="4200" b="1" dirty="0" smtClean="0"/>
              <a:t>Final Challenge Answer (Part 1)</a:t>
            </a:r>
            <a:endParaRPr lang="en-US" sz="4200" b="1" dirty="0"/>
          </a:p>
        </p:txBody>
      </p:sp>
      <p:pic>
        <p:nvPicPr>
          <p:cNvPr id="5" name="Picture 4"/>
          <p:cNvPicPr/>
          <p:nvPr/>
        </p:nvPicPr>
        <p:blipFill>
          <a:blip r:embed="rId3"/>
          <a:stretch>
            <a:fillRect/>
          </a:stretch>
        </p:blipFill>
        <p:spPr>
          <a:xfrm>
            <a:off x="685800" y="1219200"/>
            <a:ext cx="5934075" cy="5019675"/>
          </a:xfrm>
          <a:prstGeom prst="rect">
            <a:avLst/>
          </a:prstGeom>
        </p:spPr>
      </p:pic>
    </p:spTree>
    <p:extLst>
      <p:ext uri="{BB962C8B-B14F-4D97-AF65-F5344CB8AC3E}">
        <p14:creationId xmlns:p14="http://schemas.microsoft.com/office/powerpoint/2010/main" val="27854308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sz="4200" b="1" dirty="0" smtClean="0"/>
              <a:t>Final Challenge Answer (Part 2)</a:t>
            </a:r>
            <a:endParaRPr lang="en-US" sz="4200" b="1" dirty="0"/>
          </a:p>
        </p:txBody>
      </p:sp>
      <p:pic>
        <p:nvPicPr>
          <p:cNvPr id="4" name="Picture 3"/>
          <p:cNvPicPr/>
          <p:nvPr/>
        </p:nvPicPr>
        <p:blipFill>
          <a:blip r:embed="rId3"/>
          <a:stretch>
            <a:fillRect/>
          </a:stretch>
        </p:blipFill>
        <p:spPr>
          <a:xfrm>
            <a:off x="914400" y="1143000"/>
            <a:ext cx="6115050" cy="5200650"/>
          </a:xfrm>
          <a:prstGeom prst="rect">
            <a:avLst/>
          </a:prstGeom>
        </p:spPr>
      </p:pic>
    </p:spTree>
    <p:extLst>
      <p:ext uri="{BB962C8B-B14F-4D97-AF65-F5344CB8AC3E}">
        <p14:creationId xmlns:p14="http://schemas.microsoft.com/office/powerpoint/2010/main" val="115440364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sz="4200" b="1" dirty="0" smtClean="0"/>
              <a:t>Final Challenge Answer (Part 3)</a:t>
            </a:r>
            <a:endParaRPr lang="en-US" sz="4200" b="1" dirty="0"/>
          </a:p>
        </p:txBody>
      </p:sp>
      <p:pic>
        <p:nvPicPr>
          <p:cNvPr id="6" name="Picture 5"/>
          <p:cNvPicPr/>
          <p:nvPr/>
        </p:nvPicPr>
        <p:blipFill>
          <a:blip r:embed="rId3"/>
          <a:stretch>
            <a:fillRect/>
          </a:stretch>
        </p:blipFill>
        <p:spPr>
          <a:xfrm>
            <a:off x="692805" y="1600200"/>
            <a:ext cx="7834590" cy="2890838"/>
          </a:xfrm>
          <a:prstGeom prst="rect">
            <a:avLst/>
          </a:prstGeom>
        </p:spPr>
      </p:pic>
    </p:spTree>
    <p:extLst>
      <p:ext uri="{BB962C8B-B14F-4D97-AF65-F5344CB8AC3E}">
        <p14:creationId xmlns:p14="http://schemas.microsoft.com/office/powerpoint/2010/main" val="29603899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229600" cy="1143000"/>
          </a:xfrm>
        </p:spPr>
        <p:txBody>
          <a:bodyPr/>
          <a:lstStyle/>
          <a:p>
            <a:r>
              <a:rPr lang="en-US" b="1" dirty="0" smtClean="0"/>
              <a:t>Congratulations</a:t>
            </a:r>
            <a:endParaRPr lang="en-US" b="1" dirty="0"/>
          </a:p>
        </p:txBody>
      </p:sp>
      <p:sp>
        <p:nvSpPr>
          <p:cNvPr id="4" name="Content Placeholder 3"/>
          <p:cNvSpPr>
            <a:spLocks noGrp="1"/>
          </p:cNvSpPr>
          <p:nvPr>
            <p:ph idx="1"/>
          </p:nvPr>
        </p:nvSpPr>
        <p:spPr>
          <a:xfrm>
            <a:off x="457200" y="1066800"/>
            <a:ext cx="8229600" cy="4525963"/>
          </a:xfrm>
        </p:spPr>
        <p:txBody>
          <a:bodyPr/>
          <a:lstStyle/>
          <a:p>
            <a:pPr marL="0" indent="0" algn="ctr">
              <a:buNone/>
            </a:pPr>
            <a:endParaRPr lang="en-US" sz="4400" b="1" dirty="0" smtClean="0"/>
          </a:p>
          <a:p>
            <a:pPr marL="0" indent="0" algn="ctr">
              <a:buNone/>
            </a:pPr>
            <a:r>
              <a:rPr lang="en-US" sz="4400" dirty="0" smtClean="0"/>
              <a:t>You have survived! </a:t>
            </a:r>
            <a:endParaRPr lang="en-US" sz="4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3188230"/>
            <a:ext cx="3810000" cy="2404533"/>
          </a:xfrm>
          <a:prstGeom prst="rect">
            <a:avLst/>
          </a:prstGeom>
        </p:spPr>
      </p:pic>
    </p:spTree>
    <p:extLst>
      <p:ext uri="{BB962C8B-B14F-4D97-AF65-F5344CB8AC3E}">
        <p14:creationId xmlns:p14="http://schemas.microsoft.com/office/powerpoint/2010/main" val="67480669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2133600"/>
            <a:ext cx="8229600" cy="4525963"/>
          </a:xfrm>
        </p:spPr>
        <p:txBody>
          <a:bodyPr/>
          <a:lstStyle/>
          <a:p>
            <a:pPr marL="0" indent="0" algn="ctr">
              <a:buNone/>
            </a:pPr>
            <a:r>
              <a:rPr lang="en-US" sz="2500" b="1" dirty="0">
                <a:solidFill>
                  <a:schemeClr val="bg1"/>
                </a:solidFill>
              </a:rPr>
              <a:t>Survivor</a:t>
            </a:r>
            <a:br>
              <a:rPr lang="en-US" sz="2500" b="1" dirty="0">
                <a:solidFill>
                  <a:schemeClr val="bg1"/>
                </a:solidFill>
              </a:rPr>
            </a:br>
            <a:r>
              <a:rPr lang="en-US" sz="2500" dirty="0">
                <a:solidFill>
                  <a:schemeClr val="bg1"/>
                </a:solidFill>
              </a:rPr>
              <a:t>Created by Lora O’Neill and Bridget S. 2/6/2006</a:t>
            </a:r>
            <a:br>
              <a:rPr lang="en-US" sz="2500" dirty="0">
                <a:solidFill>
                  <a:schemeClr val="bg1"/>
                </a:solidFill>
              </a:rPr>
            </a:br>
            <a:r>
              <a:rPr lang="en-US" sz="2500" dirty="0">
                <a:solidFill>
                  <a:schemeClr val="bg1"/>
                </a:solidFill>
              </a:rPr>
              <a:t>email: </a:t>
            </a:r>
            <a:r>
              <a:rPr lang="en-US" sz="2500" dirty="0">
                <a:solidFill>
                  <a:schemeClr val="bg1"/>
                </a:solidFill>
                <a:hlinkClick r:id="rId3"/>
              </a:rPr>
              <a:t>themathelk@hotmail.com</a:t>
            </a:r>
            <a:r>
              <a:rPr lang="en-US" sz="2500" dirty="0">
                <a:solidFill>
                  <a:schemeClr val="bg1"/>
                </a:solidFill>
              </a:rPr>
              <a:t/>
            </a:r>
            <a:br>
              <a:rPr lang="en-US" sz="2500" dirty="0">
                <a:solidFill>
                  <a:schemeClr val="bg1"/>
                </a:solidFill>
              </a:rPr>
            </a:br>
            <a:r>
              <a:rPr lang="en-US" sz="2500" dirty="0">
                <a:solidFill>
                  <a:schemeClr val="bg1"/>
                </a:solidFill>
              </a:rPr>
              <a:t/>
            </a:r>
            <a:br>
              <a:rPr lang="en-US" sz="2500" dirty="0">
                <a:solidFill>
                  <a:schemeClr val="bg1"/>
                </a:solidFill>
              </a:rPr>
            </a:br>
            <a:r>
              <a:rPr lang="en-US" sz="2500" dirty="0">
                <a:solidFill>
                  <a:schemeClr val="bg1"/>
                </a:solidFill>
              </a:rPr>
              <a:t>Adapted from Template TCEA </a:t>
            </a:r>
            <a:r>
              <a:rPr lang="en-US" sz="2500" dirty="0" smtClean="0">
                <a:solidFill>
                  <a:schemeClr val="bg1"/>
                </a:solidFill>
              </a:rPr>
              <a:t>2002</a:t>
            </a:r>
            <a:r>
              <a:rPr lang="en-US" sz="2500" dirty="0">
                <a:solidFill>
                  <a:schemeClr val="bg1"/>
                </a:solidFill>
              </a:rPr>
              <a:t/>
            </a:r>
            <a:br>
              <a:rPr lang="en-US" sz="2500" dirty="0">
                <a:solidFill>
                  <a:schemeClr val="bg1"/>
                </a:solidFill>
              </a:rPr>
            </a:br>
            <a:r>
              <a:rPr lang="en-US" sz="2500" u="sng" dirty="0">
                <a:solidFill>
                  <a:schemeClr val="bg1"/>
                </a:solidFill>
                <a:hlinkClick r:id="rId4"/>
              </a:rPr>
              <a:t>www.be-a-gameshow-host.wikispaces.com</a:t>
            </a:r>
            <a:endParaRPr lang="en-US" sz="2500" dirty="0">
              <a:solidFill>
                <a:schemeClr val="bg1"/>
              </a:solidFill>
            </a:endParaRPr>
          </a:p>
        </p:txBody>
      </p:sp>
    </p:spTree>
    <p:extLst>
      <p:ext uri="{BB962C8B-B14F-4D97-AF65-F5344CB8AC3E}">
        <p14:creationId xmlns:p14="http://schemas.microsoft.com/office/powerpoint/2010/main" val="2725048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_superhero template_2014">
  <a:themeElements>
    <a:clrScheme name="Custom 1">
      <a:dk1>
        <a:srgbClr val="6B8F00"/>
      </a:dk1>
      <a:lt1>
        <a:srgbClr val="6B8F00"/>
      </a:lt1>
      <a:dk2>
        <a:srgbClr val="85248F"/>
      </a:dk2>
      <a:lt2>
        <a:srgbClr val="85248F"/>
      </a:lt2>
      <a:accent1>
        <a:srgbClr val="D97300"/>
      </a:accent1>
      <a:accent2>
        <a:srgbClr val="9E2629"/>
      </a:accent2>
      <a:accent3>
        <a:srgbClr val="6B8F00"/>
      </a:accent3>
      <a:accent4>
        <a:srgbClr val="85248F"/>
      </a:accent4>
      <a:accent5>
        <a:srgbClr val="7878B0"/>
      </a:accent5>
      <a:accent6>
        <a:srgbClr val="D97300"/>
      </a:accent6>
      <a:hlink>
        <a:srgbClr val="0000FF"/>
      </a:hlink>
      <a:folHlink>
        <a:srgbClr val="80008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PPT_superhero template_2014 (2)</Template>
  <TotalTime>2093</TotalTime>
  <Words>1391</Words>
  <Application>Microsoft Office PowerPoint</Application>
  <PresentationFormat>On-screen Show (4:3)</PresentationFormat>
  <Paragraphs>254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Gill Sans MT</vt:lpstr>
      <vt:lpstr>PPT_superhero template_2014</vt:lpstr>
      <vt:lpstr>PowerPoint Presentation</vt:lpstr>
      <vt:lpstr>Learning Objectives</vt:lpstr>
      <vt:lpstr>Credit Basics</vt:lpstr>
      <vt:lpstr>Interest Charges</vt:lpstr>
      <vt:lpstr>Good Credit vs. Bad Credit</vt:lpstr>
      <vt:lpstr>Why is credit important?</vt:lpstr>
      <vt:lpstr>Tips for Building Good Credit</vt:lpstr>
      <vt:lpstr>Your Credit Report and Score</vt:lpstr>
      <vt:lpstr>What’s on Your Credit Report?</vt:lpstr>
      <vt:lpstr>Accessing Your Report</vt:lpstr>
      <vt:lpstr>Take It to the Bank</vt:lpstr>
      <vt:lpstr>Filling Out a Check</vt:lpstr>
      <vt:lpstr>Filling out a Deposit Slip</vt:lpstr>
      <vt:lpstr>Tracking Your Money</vt:lpstr>
      <vt:lpstr>Bank Statement</vt:lpstr>
      <vt:lpstr>Financial Survivor</vt:lpstr>
      <vt:lpstr>Rules for the Game</vt:lpstr>
      <vt:lpstr>PowerPoint Presentation</vt:lpstr>
      <vt:lpstr>Question 1</vt:lpstr>
      <vt:lpstr>Answer 1</vt:lpstr>
      <vt:lpstr>Challenge 1</vt:lpstr>
      <vt:lpstr>Challenge 1 Answer</vt:lpstr>
      <vt:lpstr>Question 2</vt:lpstr>
      <vt:lpstr>Answer 2</vt:lpstr>
      <vt:lpstr>Challenge 2</vt:lpstr>
      <vt:lpstr>Challenge 2 Answer</vt:lpstr>
      <vt:lpstr>Question 3</vt:lpstr>
      <vt:lpstr>Answer 3</vt:lpstr>
      <vt:lpstr>Challenge 3</vt:lpstr>
      <vt:lpstr>Challenge 3 Answer</vt:lpstr>
      <vt:lpstr>Question 4</vt:lpstr>
      <vt:lpstr>Answer 4</vt:lpstr>
      <vt:lpstr>Challenge 4</vt:lpstr>
      <vt:lpstr>Challenge 4 Answer</vt:lpstr>
      <vt:lpstr>Question 5</vt:lpstr>
      <vt:lpstr>Answer 5</vt:lpstr>
      <vt:lpstr>Challenge 5</vt:lpstr>
      <vt:lpstr>Challenge 5 Answer</vt:lpstr>
      <vt:lpstr>Question 6</vt:lpstr>
      <vt:lpstr>Answer 6</vt:lpstr>
      <vt:lpstr>Challenge 6</vt:lpstr>
      <vt:lpstr>Challenge 6 Answer</vt:lpstr>
      <vt:lpstr>Question 7</vt:lpstr>
      <vt:lpstr>Answer 7</vt:lpstr>
      <vt:lpstr>Challenge 7</vt:lpstr>
      <vt:lpstr>Challenge 7 Answer</vt:lpstr>
      <vt:lpstr>Question 8</vt:lpstr>
      <vt:lpstr>Answer 8</vt:lpstr>
      <vt:lpstr>Challenge 8</vt:lpstr>
      <vt:lpstr>Challenge 8 Answer</vt:lpstr>
      <vt:lpstr>Question 9</vt:lpstr>
      <vt:lpstr>Answer 9</vt:lpstr>
      <vt:lpstr>Challenge 9</vt:lpstr>
      <vt:lpstr>Challenge 9 Answer</vt:lpstr>
      <vt:lpstr>Question 10</vt:lpstr>
      <vt:lpstr>Answer 10</vt:lpstr>
      <vt:lpstr>Challenge 10</vt:lpstr>
      <vt:lpstr>Challenge 10 Answer</vt:lpstr>
      <vt:lpstr>Question 11</vt:lpstr>
      <vt:lpstr>Answer 11</vt:lpstr>
      <vt:lpstr>Challenge 11</vt:lpstr>
      <vt:lpstr>Challenge 11 Answer</vt:lpstr>
      <vt:lpstr>Question 12</vt:lpstr>
      <vt:lpstr>Answer 12</vt:lpstr>
      <vt:lpstr>Challenge 12</vt:lpstr>
      <vt:lpstr>Challenge 12 Answer</vt:lpstr>
      <vt:lpstr>Final Challenge</vt:lpstr>
      <vt:lpstr>Final Challenge</vt:lpstr>
      <vt:lpstr>Final Challenge Answer (Part 1)</vt:lpstr>
      <vt:lpstr>Final Challenge Answer (Part 2)</vt:lpstr>
      <vt:lpstr>Final Challenge Answer (Part 3)</vt:lpstr>
      <vt:lpstr>Congratulations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Evans</dc:creator>
  <cp:lastModifiedBy>Talia Brown</cp:lastModifiedBy>
  <cp:revision>52</cp:revision>
  <dcterms:created xsi:type="dcterms:W3CDTF">2015-11-23T23:23:01Z</dcterms:created>
  <dcterms:modified xsi:type="dcterms:W3CDTF">2015-12-31T18:33:43Z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